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tags/tag4.xml" ContentType="application/vnd.openxmlformats-officedocument.presentationml.tags+xml"/>
  <Override PartName="/ppt/notesSlides/notesSlide4.xml" ContentType="application/vnd.openxmlformats-officedocument.presentationml.notesSlide+xml"/>
  <Override PartName="/ppt/tags/tag5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70"/>
  </p:notesMasterIdLst>
  <p:handoutMasterIdLst>
    <p:handoutMasterId r:id="rId71"/>
  </p:handoutMasterIdLst>
  <p:sldIdLst>
    <p:sldId id="591" r:id="rId2"/>
    <p:sldId id="592" r:id="rId3"/>
    <p:sldId id="593" r:id="rId4"/>
    <p:sldId id="594" r:id="rId5"/>
    <p:sldId id="595" r:id="rId6"/>
    <p:sldId id="596" r:id="rId7"/>
    <p:sldId id="597" r:id="rId8"/>
    <p:sldId id="598" r:id="rId9"/>
    <p:sldId id="599" r:id="rId10"/>
    <p:sldId id="600" r:id="rId11"/>
    <p:sldId id="601" r:id="rId12"/>
    <p:sldId id="602" r:id="rId13"/>
    <p:sldId id="603" r:id="rId14"/>
    <p:sldId id="604" r:id="rId15"/>
    <p:sldId id="605" r:id="rId16"/>
    <p:sldId id="606" r:id="rId17"/>
    <p:sldId id="607" r:id="rId18"/>
    <p:sldId id="608" r:id="rId19"/>
    <p:sldId id="609" r:id="rId20"/>
    <p:sldId id="610" r:id="rId21"/>
    <p:sldId id="611" r:id="rId22"/>
    <p:sldId id="612" r:id="rId23"/>
    <p:sldId id="613" r:id="rId24"/>
    <p:sldId id="614" r:id="rId25"/>
    <p:sldId id="615" r:id="rId26"/>
    <p:sldId id="616" r:id="rId27"/>
    <p:sldId id="617" r:id="rId28"/>
    <p:sldId id="618" r:id="rId29"/>
    <p:sldId id="619" r:id="rId30"/>
    <p:sldId id="620" r:id="rId31"/>
    <p:sldId id="621" r:id="rId32"/>
    <p:sldId id="622" r:id="rId33"/>
    <p:sldId id="623" r:id="rId34"/>
    <p:sldId id="624" r:id="rId35"/>
    <p:sldId id="625" r:id="rId36"/>
    <p:sldId id="626" r:id="rId37"/>
    <p:sldId id="627" r:id="rId38"/>
    <p:sldId id="628" r:id="rId39"/>
    <p:sldId id="629" r:id="rId40"/>
    <p:sldId id="630" r:id="rId41"/>
    <p:sldId id="631" r:id="rId42"/>
    <p:sldId id="632" r:id="rId43"/>
    <p:sldId id="633" r:id="rId44"/>
    <p:sldId id="634" r:id="rId45"/>
    <p:sldId id="635" r:id="rId46"/>
    <p:sldId id="636" r:id="rId47"/>
    <p:sldId id="637" r:id="rId48"/>
    <p:sldId id="638" r:id="rId49"/>
    <p:sldId id="639" r:id="rId50"/>
    <p:sldId id="640" r:id="rId51"/>
    <p:sldId id="641" r:id="rId52"/>
    <p:sldId id="642" r:id="rId53"/>
    <p:sldId id="643" r:id="rId54"/>
    <p:sldId id="644" r:id="rId55"/>
    <p:sldId id="645" r:id="rId56"/>
    <p:sldId id="646" r:id="rId57"/>
    <p:sldId id="647" r:id="rId58"/>
    <p:sldId id="648" r:id="rId59"/>
    <p:sldId id="649" r:id="rId60"/>
    <p:sldId id="650" r:id="rId61"/>
    <p:sldId id="651" r:id="rId62"/>
    <p:sldId id="652" r:id="rId63"/>
    <p:sldId id="653" r:id="rId64"/>
    <p:sldId id="654" r:id="rId65"/>
    <p:sldId id="655" r:id="rId66"/>
    <p:sldId id="656" r:id="rId67"/>
    <p:sldId id="657" r:id="rId68"/>
    <p:sldId id="658" r:id="rId69"/>
  </p:sldIdLst>
  <p:sldSz cx="12192000" cy="6858000"/>
  <p:notesSz cx="6858000" cy="9144000"/>
  <p:custDataLst>
    <p:tags r:id="rId72"/>
  </p:custDataLst>
  <p:defaultTextStyle>
    <a:defPPr>
      <a:defRPr lang="en-US"/>
    </a:defPPr>
    <a:lvl1pPr marL="0" lvl="0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400" b="0" i="0" u="none" kern="1200" baseline="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400" b="0" i="0" u="none" kern="1200" baseline="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400" b="0" i="0" u="none" kern="1200" baseline="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400" b="0" i="0" u="none" kern="1200" baseline="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400" b="0" i="0" u="none" kern="1200" baseline="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400" b="0" i="0" u="none" kern="1200" baseline="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400" b="0" i="0" u="none" kern="1200" baseline="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400" b="0" i="0" u="none" kern="1200" baseline="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400" b="0" i="0" u="none" kern="1200" baseline="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3" userDrawn="1">
          <p15:clr>
            <a:srgbClr val="A4A3A4"/>
          </p15:clr>
        </p15:guide>
        <p15:guide id="2" pos="383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399"/>
    <a:srgbClr val="00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503"/>
    <p:restoredTop sz="95383" autoAdjust="0"/>
  </p:normalViewPr>
  <p:slideViewPr>
    <p:cSldViewPr showGuides="1">
      <p:cViewPr>
        <p:scale>
          <a:sx n="125" d="100"/>
          <a:sy n="125" d="100"/>
        </p:scale>
        <p:origin x="-437" y="-360"/>
      </p:cViewPr>
      <p:guideLst>
        <p:guide orient="horz" pos="2163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 showFormatting="0">
    <p:cViewPr>
      <p:scale>
        <a:sx n="100" d="100"/>
        <a:sy n="100" d="100"/>
      </p:scale>
      <p:origin x="0" y="390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gs" Target="tags/tag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李昊恒" userId="14cbb2d7-fbd1-4b22-8228-a3b6e677d432" providerId="ADAL" clId="{D713F332-A9FE-4A10-8632-E8804CFF9D81}"/>
    <pc:docChg chg="modSld">
      <pc:chgData name="李昊恒" userId="14cbb2d7-fbd1-4b22-8228-a3b6e677d432" providerId="ADAL" clId="{D713F332-A9FE-4A10-8632-E8804CFF9D81}" dt="2023-10-15T08:05:57.914" v="6" actId="1076"/>
      <pc:docMkLst>
        <pc:docMk/>
      </pc:docMkLst>
      <pc:sldChg chg="modSp mod">
        <pc:chgData name="李昊恒" userId="14cbb2d7-fbd1-4b22-8228-a3b6e677d432" providerId="ADAL" clId="{D713F332-A9FE-4A10-8632-E8804CFF9D81}" dt="2023-10-08T04:02:42.386" v="4" actId="1076"/>
        <pc:sldMkLst>
          <pc:docMk/>
          <pc:sldMk cId="0" sldId="633"/>
        </pc:sldMkLst>
        <pc:spChg chg="mod">
          <ac:chgData name="李昊恒" userId="14cbb2d7-fbd1-4b22-8228-a3b6e677d432" providerId="ADAL" clId="{D713F332-A9FE-4A10-8632-E8804CFF9D81}" dt="2023-10-07T13:52:09.047" v="3" actId="1076"/>
          <ac:spMkLst>
            <pc:docMk/>
            <pc:sldMk cId="0" sldId="633"/>
            <ac:spMk id="47109" creationId="{00000000-0000-0000-0000-000000000000}"/>
          </ac:spMkLst>
        </pc:spChg>
        <pc:picChg chg="mod">
          <ac:chgData name="李昊恒" userId="14cbb2d7-fbd1-4b22-8228-a3b6e677d432" providerId="ADAL" clId="{D713F332-A9FE-4A10-8632-E8804CFF9D81}" dt="2023-10-08T04:02:42.386" v="4" actId="1076"/>
          <ac:picMkLst>
            <pc:docMk/>
            <pc:sldMk cId="0" sldId="633"/>
            <ac:picMk id="47110" creationId="{00000000-0000-0000-0000-000000000000}"/>
          </ac:picMkLst>
        </pc:picChg>
      </pc:sldChg>
      <pc:sldChg chg="modSp mod">
        <pc:chgData name="李昊恒" userId="14cbb2d7-fbd1-4b22-8228-a3b6e677d432" providerId="ADAL" clId="{D713F332-A9FE-4A10-8632-E8804CFF9D81}" dt="2023-10-15T08:05:57.914" v="6" actId="1076"/>
        <pc:sldMkLst>
          <pc:docMk/>
          <pc:sldMk cId="0" sldId="658"/>
        </pc:sldMkLst>
        <pc:picChg chg="mod">
          <ac:chgData name="李昊恒" userId="14cbb2d7-fbd1-4b22-8228-a3b6e677d432" providerId="ADAL" clId="{D713F332-A9FE-4A10-8632-E8804CFF9D81}" dt="2023-10-15T08:05:57.914" v="6" actId="1076"/>
          <ac:picMkLst>
            <pc:docMk/>
            <pc:sldMk cId="0" sldId="658"/>
            <ac:picMk id="72709" creationId="{00000000-0000-0000-0000-00000000000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pPr lvl="0" eaLnBrk="1" fontAlgn="base" hangingPunct="1"/>
            <a:endParaRPr lang="zh-CN" altLang="en-US" sz="1200" strike="noStrike" noProof="1"/>
          </a:p>
        </p:txBody>
      </p:sp>
      <p:sp>
        <p:nvSpPr>
          <p:cNvPr id="10547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pPr lvl="0" algn="r" eaLnBrk="1" fontAlgn="base" hangingPunct="1"/>
            <a:fld id="{BB962C8B-B14F-4D97-AF65-F5344CB8AC3E}" type="datetime2">
              <a:rPr lang="zh-CN" altLang="en-US" sz="120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2023年10月15日</a:t>
            </a:fld>
            <a:endParaRPr lang="zh-CN" altLang="en-US" sz="1200" strike="noStrike" noProof="1"/>
          </a:p>
        </p:txBody>
      </p:sp>
      <p:sp>
        <p:nvSpPr>
          <p:cNvPr id="10547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/>
          <a:p>
            <a:pPr lvl="0" eaLnBrk="1" fontAlgn="base" hangingPunct="1"/>
            <a:endParaRPr lang="en-US" altLang="zh-CN" sz="1200" strike="noStrike" noProof="1"/>
          </a:p>
        </p:txBody>
      </p:sp>
      <p:sp>
        <p:nvSpPr>
          <p:cNvPr id="10547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/>
          <a:p>
            <a:pPr lvl="0" algn="r" eaLnBrk="1" fontAlgn="base" hangingPunct="1"/>
            <a:fld id="{9A0DB2DC-4C9A-4742-B13C-FB6460FD3503}" type="slidenum">
              <a:rPr lang="zh-CN" altLang="en-US" sz="120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z="1200" strike="noStrike" noProof="1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pPr lvl="0" eaLnBrk="1" fontAlgn="base" hangingPunct="1"/>
            <a:endParaRPr lang="zh-CN" altLang="en-US" sz="1200" strike="noStrike" noProof="1"/>
          </a:p>
        </p:txBody>
      </p:sp>
      <p:sp>
        <p:nvSpPr>
          <p:cNvPr id="1075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pPr lvl="0" algn="r" eaLnBrk="1" fontAlgn="base" hangingPunct="1"/>
            <a:fld id="{BB962C8B-B14F-4D97-AF65-F5344CB8AC3E}" type="datetime2">
              <a:rPr lang="en-US" altLang="zh-CN" sz="120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Sunday, October 15, 2023</a:t>
            </a:fld>
            <a:endParaRPr lang="en-US" altLang="zh-CN" sz="1200" strike="noStrike" noProof="1"/>
          </a:p>
        </p:txBody>
      </p:sp>
      <p:sp>
        <p:nvSpPr>
          <p:cNvPr id="6148" name="Rectangle 4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1075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单击此处编辑母版文本样式</a:t>
            </a:r>
          </a:p>
          <a:p>
            <a:pPr marL="457200" marR="0" lvl="1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第二级</a:t>
            </a:r>
          </a:p>
          <a:p>
            <a:pPr marL="914400" marR="0" lvl="2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第三级</a:t>
            </a:r>
          </a:p>
          <a:p>
            <a:pPr marL="1371600" marR="0" lvl="3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第四级</a:t>
            </a:r>
          </a:p>
          <a:p>
            <a:pPr marL="1828800" marR="0" lvl="4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第五级</a:t>
            </a:r>
          </a:p>
        </p:txBody>
      </p:sp>
      <p:sp>
        <p:nvSpPr>
          <p:cNvPr id="1075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/>
          <a:p>
            <a:pPr lvl="0" eaLnBrk="1" fontAlgn="base" hangingPunct="1"/>
            <a:endParaRPr lang="en-US" altLang="zh-CN" sz="1200" strike="noStrike" noProof="1"/>
          </a:p>
        </p:txBody>
      </p:sp>
      <p:sp>
        <p:nvSpPr>
          <p:cNvPr id="1075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/>
          <a:p>
            <a:pPr lvl="0" algn="r" eaLnBrk="1" fontAlgn="base" hangingPunct="1"/>
            <a:fld id="{9A0DB2DC-4C9A-4742-B13C-FB6460FD3503}" type="slidenum">
              <a:rPr lang="zh-CN" altLang="en-US" sz="120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z="1200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zh-CN" altLang="en-US" sz="1200" dirty="0">
                <a:latin typeface="华文黑体" charset="-122"/>
                <a:ea typeface="华文黑体" charset="-122"/>
              </a:rPr>
              <a:t>2</a:t>
            </a:fld>
            <a:endParaRPr lang="zh-CN" altLang="en-US" sz="1200" dirty="0">
              <a:latin typeface="华文黑体" charset="-122"/>
              <a:ea typeface="华文黑体" charset="-122"/>
            </a:endParaRPr>
          </a:p>
        </p:txBody>
      </p:sp>
      <p:sp>
        <p:nvSpPr>
          <p:cNvPr id="74755" name="Rectangle 2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74756" name="Rectangle 3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t" anchorCtr="0"/>
          <a:lstStyle/>
          <a:p>
            <a:pPr lvl="0" eaLnBrk="1" hangingPunct="1"/>
            <a:endParaRPr lang="zh-CN" alt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83971" name="备注占位符 2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t" anchorCtr="0"/>
          <a:lstStyle/>
          <a:p>
            <a:pPr lvl="0"/>
            <a:endParaRPr lang="zh-CN" altLang="en-US" dirty="0"/>
          </a:p>
        </p:txBody>
      </p:sp>
      <p:sp>
        <p:nvSpPr>
          <p:cNvPr id="83972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en-US" altLang="zh-CN" sz="1200" dirty="0"/>
              <a:t>32</a:t>
            </a:fld>
            <a:endParaRPr lang="en-US" altLang="zh-CN" sz="1200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84995" name="备注占位符 2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t" anchorCtr="0"/>
          <a:lstStyle/>
          <a:p>
            <a:pPr lvl="0"/>
            <a:endParaRPr lang="zh-CN" altLang="en-US" dirty="0"/>
          </a:p>
        </p:txBody>
      </p:sp>
      <p:sp>
        <p:nvSpPr>
          <p:cNvPr id="84996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en-US" altLang="zh-CN" sz="1200" dirty="0"/>
              <a:t>35</a:t>
            </a:fld>
            <a:endParaRPr lang="en-US" altLang="zh-CN" sz="1200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86019" name="Rectangle 3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t" anchorCtr="0"/>
          <a:lstStyle/>
          <a:p>
            <a:pPr lvl="0" eaLnBrk="1" hangingPunct="1">
              <a:spcBef>
                <a:spcPct val="0"/>
              </a:spcBef>
            </a:pPr>
            <a:r>
              <a:rPr lang="en-US" altLang="zh-CN" b="1" dirty="0">
                <a:solidFill>
                  <a:srgbClr val="9933FF"/>
                </a:solidFill>
              </a:rPr>
              <a:t>tr:nth-child(2n|even){background-color:#FFCC66;}</a:t>
            </a:r>
          </a:p>
          <a:p>
            <a:pPr lvl="0" eaLnBrk="1" hangingPunct="1">
              <a:spcBef>
                <a:spcPct val="0"/>
              </a:spcBef>
            </a:pPr>
            <a:r>
              <a:rPr lang="en-US" altLang="zh-CN" b="1" dirty="0">
                <a:solidFill>
                  <a:srgbClr val="9933FF"/>
                </a:solidFill>
              </a:rPr>
              <a:t>tr:nth-child(2n+1|odd){background-color:#FFCC66;}</a:t>
            </a:r>
          </a:p>
          <a:p>
            <a:pPr lvl="0" eaLnBrk="1" hangingPunct="1">
              <a:spcBef>
                <a:spcPct val="0"/>
              </a:spcBef>
            </a:pPr>
            <a:endParaRPr lang="en-US" altLang="zh-CN" b="1" dirty="0">
              <a:solidFill>
                <a:srgbClr val="9933FF"/>
              </a:solidFill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87043" name="Rectangle 3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t" anchorCtr="0"/>
          <a:lstStyle/>
          <a:p>
            <a:pPr lvl="0" eaLnBrk="1" hangingPunct="1">
              <a:lnSpc>
                <a:spcPct val="80000"/>
              </a:lnSpc>
            </a:pPr>
            <a:endParaRPr lang="zh-CN" altLang="en-US" sz="800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88067" name="备注占位符 2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t" anchorCtr="0"/>
          <a:lstStyle/>
          <a:p>
            <a:pPr lvl="0"/>
            <a:endParaRPr lang="zh-CN" altLang="en-US" dirty="0"/>
          </a:p>
        </p:txBody>
      </p:sp>
      <p:sp>
        <p:nvSpPr>
          <p:cNvPr id="88068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en-US" altLang="zh-CN" sz="1200" dirty="0"/>
              <a:t>49</a:t>
            </a:fld>
            <a:endParaRPr lang="en-US" altLang="zh-CN" sz="1200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en-US" altLang="zh-CN" sz="1200" dirty="0"/>
              <a:t>52</a:t>
            </a:fld>
            <a:endParaRPr lang="en-US" altLang="zh-CN" sz="1200" dirty="0"/>
          </a:p>
        </p:txBody>
      </p:sp>
      <p:sp>
        <p:nvSpPr>
          <p:cNvPr id="89091" name="Rectangle 2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89092" name="Rectangle 3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t" anchorCtr="0"/>
          <a:lstStyle/>
          <a:p>
            <a:pPr lvl="0" eaLnBrk="1" hangingPunct="1"/>
            <a:endParaRPr lang="zh-CN" altLang="zh-CN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90115" name="Rectangle 3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t" anchorCtr="0"/>
          <a:lstStyle/>
          <a:p>
            <a:pPr lvl="0" eaLnBrk="1" hangingPunct="1"/>
            <a:r>
              <a:rPr lang="zh-CN" altLang="en-US" dirty="0"/>
              <a:t>画廊的画展上，每幅画都有一个边框，英文中称为“</a:t>
            </a:r>
            <a:r>
              <a:rPr lang="en-US" altLang="zh-CN" dirty="0"/>
              <a:t>border”</a:t>
            </a:r>
            <a:r>
              <a:rPr lang="zh-CN" altLang="en-US" dirty="0"/>
              <a:t>；每幅画中，画和边框都会有一定的距离，即“内边距”，英文中成为“</a:t>
            </a:r>
            <a:r>
              <a:rPr lang="en-US" altLang="zh-CN" dirty="0"/>
              <a:t>padding”</a:t>
            </a:r>
            <a:r>
              <a:rPr lang="zh-CN" altLang="en-US" dirty="0"/>
              <a:t>；画与画之间也不会紧贴着，通常都会有一定的距离，即“外边距”，英文中称为”</a:t>
            </a:r>
            <a:r>
              <a:rPr lang="en-US" altLang="zh-CN" dirty="0"/>
              <a:t>margin“</a:t>
            </a:r>
            <a:r>
              <a:rPr lang="zh-CN" altLang="en-US" dirty="0"/>
              <a:t>。</a:t>
            </a:r>
          </a:p>
          <a:p>
            <a:pPr lvl="0" eaLnBrk="1" hangingPunct="1"/>
            <a:endParaRPr lang="zh-CN" altLang="en-US"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en-US" altLang="zh-CN" sz="1200" dirty="0"/>
              <a:t>54</a:t>
            </a:fld>
            <a:endParaRPr lang="en-US" altLang="zh-CN" sz="1200" dirty="0"/>
          </a:p>
        </p:txBody>
      </p:sp>
      <p:sp>
        <p:nvSpPr>
          <p:cNvPr id="91139" name="Rectangle 2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91140" name="Rectangle 3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t" anchorCtr="0"/>
          <a:lstStyle/>
          <a:p>
            <a:pPr lvl="0" eaLnBrk="1" hangingPunct="1"/>
            <a:r>
              <a:rPr lang="zh-CN" altLang="en-US" dirty="0"/>
              <a:t>接下来按照盒子的构成，从内往外介绍各个组成成分的相关属性设置。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en-US" altLang="zh-CN" sz="1200" dirty="0"/>
              <a:t>55</a:t>
            </a:fld>
            <a:endParaRPr lang="en-US" altLang="zh-CN" sz="1200" dirty="0"/>
          </a:p>
        </p:txBody>
      </p:sp>
      <p:sp>
        <p:nvSpPr>
          <p:cNvPr id="92163" name="Rectangle 2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92164" name="Rectangle 3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t" anchorCtr="0"/>
          <a:lstStyle/>
          <a:p>
            <a:pPr lvl="0" eaLnBrk="1" hangingPunct="1"/>
            <a:endParaRPr lang="zh-CN" altLang="en-US"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en-US" altLang="zh-CN" sz="1200" dirty="0"/>
              <a:t>56</a:t>
            </a:fld>
            <a:endParaRPr lang="en-US" altLang="zh-CN" sz="1200" dirty="0"/>
          </a:p>
        </p:txBody>
      </p:sp>
      <p:sp>
        <p:nvSpPr>
          <p:cNvPr id="93187" name="Rectangle 2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93188" name="Rectangle 3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t" anchorCtr="0"/>
          <a:lstStyle/>
          <a:p>
            <a:pPr lvl="0" eaLnBrk="1" hangingPunct="1"/>
            <a:endParaRPr lang="zh-CN" altLang="zh-CN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75779" name="Rectangle 3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t" anchorCtr="0"/>
          <a:lstStyle/>
          <a:p>
            <a:pPr lvl="0" eaLnBrk="1" hangingPunct="1"/>
            <a:r>
              <a:rPr lang="zh-CN" altLang="en-US" dirty="0"/>
              <a:t>任何一个页面，应该尽可能保证在不使用</a:t>
            </a:r>
            <a:r>
              <a:rPr lang="en-US" altLang="zh-CN" dirty="0"/>
              <a:t>CSS</a:t>
            </a:r>
            <a:r>
              <a:rPr lang="zh-CN" altLang="en-US" dirty="0"/>
              <a:t>的情况下，依然保持良好地结构和可读性，这不仅仅对访问者很有帮助，而且可以有助于网站被</a:t>
            </a:r>
            <a:r>
              <a:rPr lang="en-US" altLang="zh-CN" dirty="0"/>
              <a:t>GOOGLE</a:t>
            </a:r>
            <a:r>
              <a:rPr lang="zh-CN" altLang="en-US" dirty="0"/>
              <a:t>，百度这样的搜索引擎了解和收录，这样对于提升网站的访问量是至关重要的。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en-US" altLang="zh-CN" sz="1200" dirty="0"/>
              <a:t>57</a:t>
            </a:fld>
            <a:endParaRPr lang="en-US" altLang="zh-CN" sz="1200" dirty="0"/>
          </a:p>
        </p:txBody>
      </p:sp>
      <p:sp>
        <p:nvSpPr>
          <p:cNvPr id="94211" name="Rectangle 2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94212" name="Rectangle 3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t" anchorCtr="0"/>
          <a:lstStyle/>
          <a:p>
            <a:pPr lvl="0" eaLnBrk="1" hangingPunct="1"/>
            <a:endParaRPr lang="zh-CN" altLang="zh-CN"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en-US" altLang="zh-CN" sz="1200" dirty="0"/>
              <a:t>58</a:t>
            </a:fld>
            <a:endParaRPr lang="en-US" altLang="zh-CN" sz="1200" dirty="0"/>
          </a:p>
        </p:txBody>
      </p:sp>
      <p:sp>
        <p:nvSpPr>
          <p:cNvPr id="95235" name="Rectangle 2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95236" name="Rectangle 3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t" anchorCtr="0"/>
          <a:lstStyle/>
          <a:p>
            <a:pPr lvl="0" eaLnBrk="1" hangingPunct="1"/>
            <a:endParaRPr lang="zh-CN" altLang="zh-CN"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en-US" altLang="zh-CN" sz="1200" dirty="0"/>
              <a:t>59</a:t>
            </a:fld>
            <a:endParaRPr lang="en-US" altLang="zh-CN" sz="1200" dirty="0"/>
          </a:p>
        </p:txBody>
      </p:sp>
      <p:sp>
        <p:nvSpPr>
          <p:cNvPr id="96259" name="Rectangle 2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96260" name="Rectangle 3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t" anchorCtr="0"/>
          <a:lstStyle/>
          <a:p>
            <a:pPr lvl="0" eaLnBrk="1" hangingPunct="1"/>
            <a:endParaRPr lang="zh-CN" altLang="zh-CN"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en-US" altLang="zh-CN" sz="1200" dirty="0"/>
              <a:t>60</a:t>
            </a:fld>
            <a:endParaRPr lang="en-US" altLang="zh-CN" sz="1200" dirty="0"/>
          </a:p>
        </p:txBody>
      </p:sp>
      <p:sp>
        <p:nvSpPr>
          <p:cNvPr id="97283" name="Rectangle 2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97284" name="Rectangle 3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t" anchorCtr="0"/>
          <a:lstStyle/>
          <a:p>
            <a:pPr lvl="0" eaLnBrk="1" hangingPunct="1"/>
            <a:endParaRPr lang="zh-CN" altLang="zh-CN"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en-US" altLang="zh-CN" sz="1200" dirty="0"/>
              <a:t>61</a:t>
            </a:fld>
            <a:endParaRPr lang="en-US" altLang="zh-CN" sz="1200" dirty="0"/>
          </a:p>
        </p:txBody>
      </p:sp>
      <p:sp>
        <p:nvSpPr>
          <p:cNvPr id="98307" name="Rectangle 2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98308" name="Rectangle 3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t" anchorCtr="0"/>
          <a:lstStyle/>
          <a:p>
            <a:pPr lvl="0" eaLnBrk="1" hangingPunct="1"/>
            <a:endParaRPr lang="zh-CN" altLang="zh-CN"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en-US" altLang="zh-CN" sz="1200" dirty="0"/>
              <a:t>62</a:t>
            </a:fld>
            <a:endParaRPr lang="en-US" altLang="zh-CN" sz="1200" dirty="0"/>
          </a:p>
        </p:txBody>
      </p:sp>
      <p:sp>
        <p:nvSpPr>
          <p:cNvPr id="99331" name="Rectangle 2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99332" name="Rectangle 3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t" anchorCtr="0"/>
          <a:lstStyle/>
          <a:p>
            <a:pPr lvl="0" eaLnBrk="1" hangingPunct="1"/>
            <a:endParaRPr lang="zh-CN" altLang="zh-CN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76803" name="Rectangle 3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t" anchorCtr="0"/>
          <a:lstStyle/>
          <a:p>
            <a:pPr lvl="0" eaLnBrk="1" hangingPunct="1"/>
            <a:r>
              <a:rPr lang="en-US" altLang="zh-CN" b="1" dirty="0"/>
              <a:t>type=“text/css”</a:t>
            </a:r>
            <a:r>
              <a:rPr lang="zh-CN" altLang="en-US" b="1" dirty="0"/>
              <a:t>样式表的语言类型，</a:t>
            </a:r>
            <a:r>
              <a:rPr lang="en-US" altLang="zh-CN" b="1" dirty="0"/>
              <a:t>MIME</a:t>
            </a:r>
            <a:r>
              <a:rPr lang="zh-CN" altLang="en-US" b="1" dirty="0"/>
              <a:t>类型，在</a:t>
            </a:r>
            <a:r>
              <a:rPr lang="en-US" altLang="zh-CN" b="1" dirty="0"/>
              <a:t>HTML5</a:t>
            </a:r>
            <a:r>
              <a:rPr lang="zh-CN" altLang="en-US" b="1" dirty="0"/>
              <a:t>中可省略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en-US" altLang="zh-CN" sz="1200" dirty="0"/>
              <a:t>13</a:t>
            </a:fld>
            <a:endParaRPr lang="en-US" altLang="zh-CN" sz="1200" dirty="0"/>
          </a:p>
        </p:txBody>
      </p:sp>
      <p:sp>
        <p:nvSpPr>
          <p:cNvPr id="77827" name="Rectangle 2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77828" name="Rectangle 3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t" anchorCtr="0"/>
          <a:lstStyle/>
          <a:p>
            <a:pPr lvl="0" eaLnBrk="1" hangingPunct="1"/>
            <a:endParaRPr lang="zh-CN" altLang="zh-CN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zh-CN" altLang="en-US" sz="1200" dirty="0">
                <a:latin typeface="华文黑体" charset="-122"/>
                <a:ea typeface="华文黑体" charset="-122"/>
              </a:rPr>
              <a:t>14</a:t>
            </a:fld>
            <a:endParaRPr lang="zh-CN" altLang="en-US" sz="1200" dirty="0">
              <a:latin typeface="华文黑体" charset="-122"/>
              <a:ea typeface="华文黑体" charset="-122"/>
            </a:endParaRPr>
          </a:p>
        </p:txBody>
      </p:sp>
      <p:sp>
        <p:nvSpPr>
          <p:cNvPr id="78851" name="Rectangle 2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78852" name="Rectangle 3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 anchorCtr="0"/>
          <a:lstStyle/>
          <a:p>
            <a:pPr lvl="0" eaLnBrk="1" hangingPunct="1"/>
            <a:endParaRPr lang="zh-CN" alt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zh-CN" altLang="en-US" sz="1200" dirty="0">
                <a:latin typeface="华文黑体" charset="-122"/>
                <a:ea typeface="华文黑体" charset="-122"/>
              </a:rPr>
              <a:t>15</a:t>
            </a:fld>
            <a:endParaRPr lang="zh-CN" altLang="en-US" sz="1200" dirty="0">
              <a:latin typeface="华文黑体" charset="-122"/>
              <a:ea typeface="华文黑体" charset="-122"/>
            </a:endParaRPr>
          </a:p>
        </p:txBody>
      </p:sp>
      <p:sp>
        <p:nvSpPr>
          <p:cNvPr id="79875" name="Rectangle 2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79876" name="Rectangle 3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 anchorCtr="0"/>
          <a:lstStyle/>
          <a:p>
            <a:pPr lvl="0" eaLnBrk="1" hangingPunct="1"/>
            <a:endParaRPr lang="zh-CN" alt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en-US" altLang="zh-CN" sz="1200" dirty="0"/>
              <a:t>19</a:t>
            </a:fld>
            <a:endParaRPr lang="en-US" altLang="zh-CN" sz="1200" dirty="0"/>
          </a:p>
        </p:txBody>
      </p:sp>
      <p:sp>
        <p:nvSpPr>
          <p:cNvPr id="80899" name="Rectangle 2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80900" name="Rectangle 3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t" anchorCtr="0"/>
          <a:lstStyle/>
          <a:p>
            <a:pPr lvl="0" eaLnBrk="1" hangingPunct="1"/>
            <a:endParaRPr lang="zh-CN" altLang="zh-CN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en-US" altLang="zh-CN" sz="1200" dirty="0"/>
              <a:t>24</a:t>
            </a:fld>
            <a:endParaRPr lang="en-US" altLang="zh-CN" sz="1200" dirty="0"/>
          </a:p>
        </p:txBody>
      </p:sp>
      <p:sp>
        <p:nvSpPr>
          <p:cNvPr id="81923" name="Rectangle 2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81924" name="Rectangle 3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t" anchorCtr="0"/>
          <a:lstStyle/>
          <a:p>
            <a:pPr lvl="0" eaLnBrk="1" hangingPunct="1"/>
            <a:endParaRPr lang="zh-CN" altLang="zh-CN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/>
            <a:fld id="{9A0DB2DC-4C9A-4742-B13C-FB6460FD3503}" type="slidenum">
              <a:rPr lang="en-US" altLang="zh-CN" sz="1200" dirty="0"/>
              <a:t>25</a:t>
            </a:fld>
            <a:endParaRPr lang="en-US" altLang="zh-CN" sz="1200" dirty="0"/>
          </a:p>
        </p:txBody>
      </p:sp>
      <p:sp>
        <p:nvSpPr>
          <p:cNvPr id="82947" name="Rectangle 2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82948" name="Rectangle 3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t" anchorCtr="0"/>
          <a:lstStyle/>
          <a:p>
            <a:pPr lvl="0" eaLnBrk="1" hangingPunct="1"/>
            <a:endParaRPr lang="zh-CN" altLang="zh-CN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fontAlgn="base"/>
            <a:r>
              <a:rPr lang="zh-CN" altLang="en-US" strike="noStrike" noProof="1"/>
              <a:t>单击此处编辑母版副标题样式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lvl="0" eaLnBrk="1" fontAlgn="base" hangingPunct="1"/>
            <a:r>
              <a:rPr lang="en-US" altLang="zh-CN" sz="1200" strike="noStrike" noProof="1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《数据结构</a:t>
            </a:r>
            <a:r>
              <a:rPr lang="zh-CN" altLang="en-US" sz="1200" strike="noStrike" noProof="1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（</a:t>
            </a:r>
            <a:r>
              <a:rPr lang="en-US" altLang="zh-CN" sz="1200" strike="noStrike" noProof="1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Java版</a:t>
            </a:r>
            <a:r>
              <a:rPr lang="zh-CN" altLang="en-US" sz="1200" strike="noStrike" noProof="1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）（第</a:t>
            </a:r>
            <a:r>
              <a:rPr lang="en-US" altLang="zh-CN" sz="1200" strike="noStrike" noProof="1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5</a:t>
            </a:r>
            <a:r>
              <a:rPr lang="zh-CN" altLang="en-US" sz="1200" strike="noStrike" noProof="1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版）</a:t>
            </a:r>
            <a:r>
              <a:rPr lang="en-US" altLang="zh-CN" sz="1200" strike="noStrike" noProof="1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》</a:t>
            </a:r>
            <a:r>
              <a:rPr lang="zh-CN" altLang="en-US" sz="1200" strike="noStrike" noProof="1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第</a:t>
            </a:r>
            <a:r>
              <a:rPr lang="en-US" altLang="zh-CN" sz="1200" strike="noStrike" noProof="1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1</a:t>
            </a:r>
            <a:r>
              <a:rPr lang="zh-CN" altLang="en-US" sz="1200" strike="noStrike" noProof="1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章 </a:t>
            </a:r>
            <a:fld id="{9A0DB2DC-4C9A-4742-B13C-FB6460FD3503}" type="slidenum">
              <a:rPr lang="en-US" altLang="zh-CN" sz="120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‹#›</a:t>
            </a:fld>
            <a:endParaRPr lang="en-US" altLang="zh-CN" sz="1200" strike="noStrike" noProof="1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lvl="0" eaLnBrk="1" fontAlgn="base" hangingPunct="1"/>
            <a:r>
              <a:rPr lang="en-US" altLang="zh-CN" sz="1200" strike="noStrike" noProof="1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《数据结构</a:t>
            </a:r>
            <a:r>
              <a:rPr lang="zh-CN" altLang="en-US" sz="1200" strike="noStrike" noProof="1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（</a:t>
            </a:r>
            <a:r>
              <a:rPr lang="en-US" altLang="zh-CN" sz="1200" strike="noStrike" noProof="1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Java版</a:t>
            </a:r>
            <a:r>
              <a:rPr lang="zh-CN" altLang="en-US" sz="1200" strike="noStrike" noProof="1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）（第</a:t>
            </a:r>
            <a:r>
              <a:rPr lang="en-US" altLang="zh-CN" sz="1200" strike="noStrike" noProof="1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5</a:t>
            </a:r>
            <a:r>
              <a:rPr lang="zh-CN" altLang="en-US" sz="1200" strike="noStrike" noProof="1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版）</a:t>
            </a:r>
            <a:r>
              <a:rPr lang="en-US" altLang="zh-CN" sz="1200" strike="noStrike" noProof="1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》</a:t>
            </a:r>
            <a:r>
              <a:rPr lang="zh-CN" altLang="en-US" sz="1200" strike="noStrike" noProof="1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第</a:t>
            </a:r>
            <a:r>
              <a:rPr lang="en-US" altLang="zh-CN" sz="1200" strike="noStrike" noProof="1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1</a:t>
            </a:r>
            <a:r>
              <a:rPr lang="zh-CN" altLang="en-US" sz="1200" strike="noStrike" noProof="1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章 </a:t>
            </a:r>
            <a:fld id="{9A0DB2DC-4C9A-4742-B13C-FB6460FD3503}" type="slidenum">
              <a:rPr lang="en-US" altLang="zh-CN" sz="120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‹#›</a:t>
            </a:fld>
            <a:endParaRPr lang="en-US" altLang="zh-CN" sz="1200" strike="noStrike" noProof="1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184747" y="620713"/>
            <a:ext cx="2693988" cy="5267325"/>
          </a:xfrm>
        </p:spPr>
        <p:txBody>
          <a:bodyPr vert="eaVert"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102784" y="620713"/>
            <a:ext cx="7925789" cy="5267325"/>
          </a:xfrm>
        </p:spPr>
        <p:txBody>
          <a:bodyPr vert="eaVert"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lvl="0" eaLnBrk="1" fontAlgn="base" hangingPunct="1"/>
            <a:r>
              <a:rPr lang="en-US" altLang="zh-CN" sz="1200" strike="noStrike" noProof="1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《数据结构</a:t>
            </a:r>
            <a:r>
              <a:rPr lang="zh-CN" altLang="en-US" sz="1200" strike="noStrike" noProof="1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（</a:t>
            </a:r>
            <a:r>
              <a:rPr lang="en-US" altLang="zh-CN" sz="1200" strike="noStrike" noProof="1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Java版</a:t>
            </a:r>
            <a:r>
              <a:rPr lang="zh-CN" altLang="en-US" sz="1200" strike="noStrike" noProof="1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）（第</a:t>
            </a:r>
            <a:r>
              <a:rPr lang="en-US" altLang="zh-CN" sz="1200" strike="noStrike" noProof="1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5</a:t>
            </a:r>
            <a:r>
              <a:rPr lang="zh-CN" altLang="en-US" sz="1200" strike="noStrike" noProof="1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版）</a:t>
            </a:r>
            <a:r>
              <a:rPr lang="en-US" altLang="zh-CN" sz="1200" strike="noStrike" noProof="1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》</a:t>
            </a:r>
            <a:r>
              <a:rPr lang="zh-CN" altLang="en-US" sz="1200" strike="noStrike" noProof="1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第</a:t>
            </a:r>
            <a:r>
              <a:rPr lang="en-US" altLang="zh-CN" sz="1200" strike="noStrike" noProof="1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1</a:t>
            </a:r>
            <a:r>
              <a:rPr lang="zh-CN" altLang="en-US" sz="1200" strike="noStrike" noProof="1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章 </a:t>
            </a:r>
            <a:fld id="{9A0DB2DC-4C9A-4742-B13C-FB6460FD3503}" type="slidenum">
              <a:rPr lang="en-US" altLang="zh-CN" sz="120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‹#›</a:t>
            </a:fld>
            <a:endParaRPr lang="en-US" altLang="zh-CN" sz="1200" strike="noStrike" noProof="1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标题，一项大型内容和两项小型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7813"/>
            <a:ext cx="10972800" cy="11398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384800" cy="453072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6197600" y="1600200"/>
            <a:ext cx="5384800" cy="218916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6197600" y="3941763"/>
            <a:ext cx="5384800" cy="218916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>
          <a:xfrm>
            <a:off x="609600" y="6243638"/>
            <a:ext cx="2844800" cy="457200"/>
          </a:xfr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A3799B27-96A2-45EB-9336-C5099B04C11C}" type="datetime1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宋体" panose="02010600030101010101" pitchFamily="2" charset="-122"/>
                <a:cs typeface="+mn-cs"/>
              </a:rPr>
              <a:t>2023/10/15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>
          <a:xfrm>
            <a:off x="8737600" y="6243638"/>
            <a:ext cx="2844800" cy="457200"/>
          </a:xfrm>
        </p:spPr>
        <p:txBody>
          <a:bodyPr/>
          <a:lstStyle/>
          <a:p>
            <a:pPr lvl="0" eaLnBrk="1" hangingPunct="1">
              <a:buNone/>
            </a:pPr>
            <a:fld id="{9A0DB2DC-4C9A-4742-B13C-FB6460FD3503}" type="slidenum">
              <a:rPr lang="en-US" altLang="zh-CN" dirty="0"/>
              <a:t>‹#›</a:t>
            </a:fld>
            <a:endParaRPr lang="en-US" altLang="zh-CN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lvl="0" eaLnBrk="1" fontAlgn="base" hangingPunct="1"/>
            <a:r>
              <a:rPr lang="en-US" altLang="zh-CN" sz="1200" strike="noStrike" noProof="1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《数据结构</a:t>
            </a:r>
            <a:r>
              <a:rPr lang="zh-CN" altLang="en-US" sz="1200" strike="noStrike" noProof="1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（</a:t>
            </a:r>
            <a:r>
              <a:rPr lang="en-US" altLang="zh-CN" sz="1200" strike="noStrike" noProof="1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Java版</a:t>
            </a:r>
            <a:r>
              <a:rPr lang="zh-CN" altLang="en-US" sz="1200" strike="noStrike" noProof="1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）（第</a:t>
            </a:r>
            <a:r>
              <a:rPr lang="en-US" altLang="zh-CN" sz="1200" strike="noStrike" noProof="1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5</a:t>
            </a:r>
            <a:r>
              <a:rPr lang="zh-CN" altLang="en-US" sz="1200" strike="noStrike" noProof="1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版）</a:t>
            </a:r>
            <a:r>
              <a:rPr lang="en-US" altLang="zh-CN" sz="1200" strike="noStrike" noProof="1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》</a:t>
            </a:r>
            <a:r>
              <a:rPr lang="zh-CN" altLang="en-US" sz="1200" strike="noStrike" noProof="1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第</a:t>
            </a:r>
            <a:r>
              <a:rPr lang="en-US" altLang="zh-CN" sz="1200" strike="noStrike" noProof="1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1</a:t>
            </a:r>
            <a:r>
              <a:rPr lang="zh-CN" altLang="en-US" sz="1200" strike="noStrike" noProof="1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章 </a:t>
            </a:r>
            <a:fld id="{9A0DB2DC-4C9A-4742-B13C-FB6460FD3503}" type="slidenum">
              <a:rPr lang="en-US" altLang="zh-CN" sz="120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‹#›</a:t>
            </a:fld>
            <a:endParaRPr lang="en-US" altLang="zh-CN" sz="1200" strike="noStrike" noProof="1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09738"/>
            <a:ext cx="10515600" cy="2852737"/>
          </a:xfrm>
        </p:spPr>
        <p:txBody>
          <a:bodyPr anchor="b"/>
          <a:lstStyle>
            <a:lvl1pPr>
              <a:defRPr sz="4500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89463"/>
            <a:ext cx="105156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lvl="0" eaLnBrk="1" fontAlgn="base" hangingPunct="1"/>
            <a:r>
              <a:rPr lang="en-US" altLang="zh-CN" sz="1200" strike="noStrike" noProof="1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《数据结构</a:t>
            </a:r>
            <a:r>
              <a:rPr lang="zh-CN" altLang="en-US" sz="1200" strike="noStrike" noProof="1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（</a:t>
            </a:r>
            <a:r>
              <a:rPr lang="en-US" altLang="zh-CN" sz="1200" strike="noStrike" noProof="1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Java版</a:t>
            </a:r>
            <a:r>
              <a:rPr lang="zh-CN" altLang="en-US" sz="1200" strike="noStrike" noProof="1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）（第</a:t>
            </a:r>
            <a:r>
              <a:rPr lang="en-US" altLang="zh-CN" sz="1200" strike="noStrike" noProof="1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5</a:t>
            </a:r>
            <a:r>
              <a:rPr lang="zh-CN" altLang="en-US" sz="1200" strike="noStrike" noProof="1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版）</a:t>
            </a:r>
            <a:r>
              <a:rPr lang="en-US" altLang="zh-CN" sz="1200" strike="noStrike" noProof="1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》</a:t>
            </a:r>
            <a:r>
              <a:rPr lang="zh-CN" altLang="en-US" sz="1200" strike="noStrike" noProof="1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第</a:t>
            </a:r>
            <a:r>
              <a:rPr lang="en-US" altLang="zh-CN" sz="1200" strike="noStrike" noProof="1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1</a:t>
            </a:r>
            <a:r>
              <a:rPr lang="zh-CN" altLang="en-US" sz="1200" strike="noStrike" noProof="1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章 </a:t>
            </a:r>
            <a:fld id="{9A0DB2DC-4C9A-4742-B13C-FB6460FD3503}" type="slidenum">
              <a:rPr lang="en-US" altLang="zh-CN" sz="120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‹#›</a:t>
            </a:fld>
            <a:endParaRPr lang="en-US" altLang="zh-CN" sz="1200" strike="noStrike" noProof="1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102784" y="1773238"/>
            <a:ext cx="5077968" cy="4114800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88016" y="1773238"/>
            <a:ext cx="5077968" cy="4114800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lvl="0" eaLnBrk="1" fontAlgn="base" hangingPunct="1"/>
            <a:r>
              <a:rPr lang="en-US" altLang="zh-CN" sz="1200" strike="noStrike" noProof="1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《数据结构</a:t>
            </a:r>
            <a:r>
              <a:rPr lang="zh-CN" altLang="en-US" sz="1200" strike="noStrike" noProof="1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（</a:t>
            </a:r>
            <a:r>
              <a:rPr lang="en-US" altLang="zh-CN" sz="1200" strike="noStrike" noProof="1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Java版</a:t>
            </a:r>
            <a:r>
              <a:rPr lang="zh-CN" altLang="en-US" sz="1200" strike="noStrike" noProof="1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）（第</a:t>
            </a:r>
            <a:r>
              <a:rPr lang="en-US" altLang="zh-CN" sz="1200" strike="noStrike" noProof="1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5</a:t>
            </a:r>
            <a:r>
              <a:rPr lang="zh-CN" altLang="en-US" sz="1200" strike="noStrike" noProof="1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版）</a:t>
            </a:r>
            <a:r>
              <a:rPr lang="en-US" altLang="zh-CN" sz="1200" strike="noStrike" noProof="1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》</a:t>
            </a:r>
            <a:r>
              <a:rPr lang="zh-CN" altLang="en-US" sz="1200" strike="noStrike" noProof="1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第</a:t>
            </a:r>
            <a:r>
              <a:rPr lang="en-US" altLang="zh-CN" sz="1200" strike="noStrike" noProof="1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1</a:t>
            </a:r>
            <a:r>
              <a:rPr lang="zh-CN" altLang="en-US" sz="1200" strike="noStrike" noProof="1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章 </a:t>
            </a:r>
            <a:fld id="{9A0DB2DC-4C9A-4742-B13C-FB6460FD3503}" type="slidenum">
              <a:rPr lang="en-US" altLang="zh-CN" sz="120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‹#›</a:t>
            </a:fld>
            <a:endParaRPr lang="en-US" altLang="zh-CN" sz="1200" strike="noStrike" noProof="1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5" y="1778438"/>
            <a:ext cx="4873575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5" y="2665379"/>
            <a:ext cx="4873575" cy="3524284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9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9" y="2665379"/>
            <a:ext cx="4897576" cy="3524284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lvl="0" eaLnBrk="1" fontAlgn="base" hangingPunct="1"/>
            <a:r>
              <a:rPr lang="en-US" altLang="zh-CN" sz="1200" strike="noStrike" noProof="1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《数据结构</a:t>
            </a:r>
            <a:r>
              <a:rPr lang="zh-CN" altLang="en-US" sz="1200" strike="noStrike" noProof="1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（</a:t>
            </a:r>
            <a:r>
              <a:rPr lang="en-US" altLang="zh-CN" sz="1200" strike="noStrike" noProof="1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Java版</a:t>
            </a:r>
            <a:r>
              <a:rPr lang="zh-CN" altLang="en-US" sz="1200" strike="noStrike" noProof="1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）（第</a:t>
            </a:r>
            <a:r>
              <a:rPr lang="en-US" altLang="zh-CN" sz="1200" strike="noStrike" noProof="1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5</a:t>
            </a:r>
            <a:r>
              <a:rPr lang="zh-CN" altLang="en-US" sz="1200" strike="noStrike" noProof="1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版）</a:t>
            </a:r>
            <a:r>
              <a:rPr lang="en-US" altLang="zh-CN" sz="1200" strike="noStrike" noProof="1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》</a:t>
            </a:r>
            <a:r>
              <a:rPr lang="zh-CN" altLang="en-US" sz="1200" strike="noStrike" noProof="1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第</a:t>
            </a:r>
            <a:r>
              <a:rPr lang="en-US" altLang="zh-CN" sz="1200" strike="noStrike" noProof="1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1</a:t>
            </a:r>
            <a:r>
              <a:rPr lang="zh-CN" altLang="en-US" sz="1200" strike="noStrike" noProof="1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章 </a:t>
            </a:r>
            <a:fld id="{9A0DB2DC-4C9A-4742-B13C-FB6460FD3503}" type="slidenum">
              <a:rPr lang="en-US" altLang="zh-CN" sz="120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‹#›</a:t>
            </a:fld>
            <a:endParaRPr lang="en-US" altLang="zh-CN" sz="1200" strike="noStrike" noProof="1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lvl="0" eaLnBrk="1" fontAlgn="base" hangingPunct="1"/>
            <a:r>
              <a:rPr lang="en-US" altLang="zh-CN" sz="1200" strike="noStrike" noProof="1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《数据结构</a:t>
            </a:r>
            <a:r>
              <a:rPr lang="zh-CN" altLang="en-US" sz="1200" strike="noStrike" noProof="1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（</a:t>
            </a:r>
            <a:r>
              <a:rPr lang="en-US" altLang="zh-CN" sz="1200" strike="noStrike" noProof="1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Java版</a:t>
            </a:r>
            <a:r>
              <a:rPr lang="zh-CN" altLang="en-US" sz="1200" strike="noStrike" noProof="1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）（第</a:t>
            </a:r>
            <a:r>
              <a:rPr lang="en-US" altLang="zh-CN" sz="1200" strike="noStrike" noProof="1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5</a:t>
            </a:r>
            <a:r>
              <a:rPr lang="zh-CN" altLang="en-US" sz="1200" strike="noStrike" noProof="1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版）</a:t>
            </a:r>
            <a:r>
              <a:rPr lang="en-US" altLang="zh-CN" sz="1200" strike="noStrike" noProof="1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》</a:t>
            </a:r>
            <a:r>
              <a:rPr lang="zh-CN" altLang="en-US" sz="1200" strike="noStrike" noProof="1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第</a:t>
            </a:r>
            <a:r>
              <a:rPr lang="en-US" altLang="zh-CN" sz="1200" strike="noStrike" noProof="1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1</a:t>
            </a:r>
            <a:r>
              <a:rPr lang="zh-CN" altLang="en-US" sz="1200" strike="noStrike" noProof="1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章 </a:t>
            </a:r>
            <a:fld id="{9A0DB2DC-4C9A-4742-B13C-FB6460FD3503}" type="slidenum">
              <a:rPr lang="en-US" altLang="zh-CN" sz="120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‹#›</a:t>
            </a:fld>
            <a:endParaRPr lang="en-US" altLang="zh-CN" sz="1200" strike="noStrike" noProof="1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lvl="0" eaLnBrk="1" fontAlgn="base" hangingPunct="1"/>
            <a:r>
              <a:rPr lang="en-US" altLang="zh-CN" sz="1200" strike="noStrike" noProof="1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《数据结构</a:t>
            </a:r>
            <a:r>
              <a:rPr lang="zh-CN" altLang="en-US" sz="1200" strike="noStrike" noProof="1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（</a:t>
            </a:r>
            <a:r>
              <a:rPr lang="en-US" altLang="zh-CN" sz="1200" strike="noStrike" noProof="1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Java版</a:t>
            </a:r>
            <a:r>
              <a:rPr lang="zh-CN" altLang="en-US" sz="1200" strike="noStrike" noProof="1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）（第</a:t>
            </a:r>
            <a:r>
              <a:rPr lang="en-US" altLang="zh-CN" sz="1200" strike="noStrike" noProof="1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5</a:t>
            </a:r>
            <a:r>
              <a:rPr lang="zh-CN" altLang="en-US" sz="1200" strike="noStrike" noProof="1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版）</a:t>
            </a:r>
            <a:r>
              <a:rPr lang="en-US" altLang="zh-CN" sz="1200" strike="noStrike" noProof="1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》</a:t>
            </a:r>
            <a:r>
              <a:rPr lang="zh-CN" altLang="en-US" sz="1200" strike="noStrike" noProof="1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第</a:t>
            </a:r>
            <a:r>
              <a:rPr lang="en-US" altLang="zh-CN" sz="1200" strike="noStrike" noProof="1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1</a:t>
            </a:r>
            <a:r>
              <a:rPr lang="zh-CN" altLang="en-US" sz="1200" strike="noStrike" noProof="1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章 </a:t>
            </a:r>
            <a:fld id="{9A0DB2DC-4C9A-4742-B13C-FB6460FD3503}" type="slidenum">
              <a:rPr lang="en-US" altLang="zh-CN" sz="120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‹#›</a:t>
            </a:fld>
            <a:endParaRPr lang="en-US" altLang="zh-CN" sz="1200" strike="noStrike" noProof="1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lvl="0" eaLnBrk="1" fontAlgn="base" hangingPunct="1"/>
            <a:r>
              <a:rPr lang="en-US" altLang="zh-CN" sz="1200" strike="noStrike" noProof="1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《数据结构</a:t>
            </a:r>
            <a:r>
              <a:rPr lang="zh-CN" altLang="en-US" sz="1200" strike="noStrike" noProof="1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（</a:t>
            </a:r>
            <a:r>
              <a:rPr lang="en-US" altLang="zh-CN" sz="1200" strike="noStrike" noProof="1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Java版</a:t>
            </a:r>
            <a:r>
              <a:rPr lang="zh-CN" altLang="en-US" sz="1200" strike="noStrike" noProof="1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）（第</a:t>
            </a:r>
            <a:r>
              <a:rPr lang="en-US" altLang="zh-CN" sz="1200" strike="noStrike" noProof="1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5</a:t>
            </a:r>
            <a:r>
              <a:rPr lang="zh-CN" altLang="en-US" sz="1200" strike="noStrike" noProof="1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版）</a:t>
            </a:r>
            <a:r>
              <a:rPr lang="en-US" altLang="zh-CN" sz="1200" strike="noStrike" noProof="1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》</a:t>
            </a:r>
            <a:r>
              <a:rPr lang="zh-CN" altLang="en-US" sz="1200" strike="noStrike" noProof="1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第</a:t>
            </a:r>
            <a:r>
              <a:rPr lang="en-US" altLang="zh-CN" sz="1200" strike="noStrike" noProof="1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1</a:t>
            </a:r>
            <a:r>
              <a:rPr lang="zh-CN" altLang="en-US" sz="1200" strike="noStrike" noProof="1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章 </a:t>
            </a:r>
            <a:fld id="{9A0DB2DC-4C9A-4742-B13C-FB6460FD3503}" type="slidenum">
              <a:rPr lang="en-US" altLang="zh-CN" sz="120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‹#›</a:t>
            </a:fld>
            <a:endParaRPr lang="en-US" altLang="zh-CN" sz="1200" strike="noStrike" noProof="1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lvl="0" eaLnBrk="1" fontAlgn="base" hangingPunct="1"/>
            <a:r>
              <a:rPr lang="en-US" altLang="zh-CN" sz="1200" strike="noStrike" noProof="1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《数据结构</a:t>
            </a:r>
            <a:r>
              <a:rPr lang="zh-CN" altLang="en-US" sz="1200" strike="noStrike" noProof="1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（</a:t>
            </a:r>
            <a:r>
              <a:rPr lang="en-US" altLang="zh-CN" sz="1200" strike="noStrike" noProof="1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Java版</a:t>
            </a:r>
            <a:r>
              <a:rPr lang="zh-CN" altLang="en-US" sz="1200" strike="noStrike" noProof="1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）（第</a:t>
            </a:r>
            <a:r>
              <a:rPr lang="en-US" altLang="zh-CN" sz="1200" strike="noStrike" noProof="1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5</a:t>
            </a:r>
            <a:r>
              <a:rPr lang="zh-CN" altLang="en-US" sz="1200" strike="noStrike" noProof="1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版）</a:t>
            </a:r>
            <a:r>
              <a:rPr lang="en-US" altLang="zh-CN" sz="1200" strike="noStrike" noProof="1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》</a:t>
            </a:r>
            <a:r>
              <a:rPr lang="zh-CN" altLang="en-US" sz="1200" strike="noStrike" noProof="1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第</a:t>
            </a:r>
            <a:r>
              <a:rPr lang="en-US" altLang="zh-CN" sz="1200" strike="noStrike" noProof="1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1</a:t>
            </a:r>
            <a:r>
              <a:rPr lang="zh-CN" altLang="en-US" sz="1200" strike="noStrike" noProof="1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章 </a:t>
            </a:r>
            <a:fld id="{9A0DB2DC-4C9A-4742-B13C-FB6460FD3503}" type="slidenum">
              <a:rPr lang="en-US" altLang="zh-CN" sz="120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‹#›</a:t>
            </a:fld>
            <a:endParaRPr lang="en-US" altLang="zh-CN" sz="1200" strike="noStrike" noProof="1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2"/>
          <p:cNvSpPr>
            <a:spLocks noChangeArrowheads="1"/>
          </p:cNvSpPr>
          <p:nvPr/>
        </p:nvSpPr>
        <p:spPr bwMode="ltGray">
          <a:xfrm>
            <a:off x="556684" y="882650"/>
            <a:ext cx="584200" cy="474663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5715" name="Rectangle 3"/>
          <p:cNvSpPr>
            <a:spLocks noChangeArrowheads="1"/>
          </p:cNvSpPr>
          <p:nvPr/>
        </p:nvSpPr>
        <p:spPr bwMode="ltGray">
          <a:xfrm>
            <a:off x="1066800" y="882650"/>
            <a:ext cx="438151" cy="474663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  <a:effectLst/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5716" name="Rectangle 4"/>
          <p:cNvSpPr>
            <a:spLocks noChangeArrowheads="1"/>
          </p:cNvSpPr>
          <p:nvPr/>
        </p:nvSpPr>
        <p:spPr bwMode="ltGray">
          <a:xfrm>
            <a:off x="721784" y="1304925"/>
            <a:ext cx="563033" cy="474663"/>
          </a:xfrm>
          <a:prstGeom prst="rect">
            <a:avLst/>
          </a:prstGeom>
          <a:solidFill>
            <a:schemeClr val="folHlink"/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5717" name="Rectangle 5"/>
          <p:cNvSpPr>
            <a:spLocks noChangeArrowheads="1"/>
          </p:cNvSpPr>
          <p:nvPr/>
        </p:nvSpPr>
        <p:spPr bwMode="ltGray">
          <a:xfrm>
            <a:off x="1214967" y="1304925"/>
            <a:ext cx="491067" cy="474663"/>
          </a:xfrm>
          <a:prstGeom prst="rect">
            <a:avLst/>
          </a:prstGeom>
          <a:gradFill rotWithShape="0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  <a:effectLst/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5718" name="Rectangle 6"/>
          <p:cNvSpPr>
            <a:spLocks noChangeArrowheads="1"/>
          </p:cNvSpPr>
          <p:nvPr/>
        </p:nvSpPr>
        <p:spPr bwMode="ltGray">
          <a:xfrm>
            <a:off x="169333" y="1231900"/>
            <a:ext cx="747184" cy="422275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</a:gradFill>
          <a:ln w="9525">
            <a:noFill/>
            <a:miter lim="800000"/>
          </a:ln>
          <a:effectLst/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5719" name="Rectangle 7"/>
          <p:cNvSpPr>
            <a:spLocks noChangeArrowheads="1"/>
          </p:cNvSpPr>
          <p:nvPr/>
        </p:nvSpPr>
        <p:spPr bwMode="gray">
          <a:xfrm>
            <a:off x="1016000" y="774700"/>
            <a:ext cx="42333" cy="1052513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5720" name="Rectangle 8"/>
          <p:cNvSpPr>
            <a:spLocks noChangeArrowheads="1"/>
          </p:cNvSpPr>
          <p:nvPr/>
        </p:nvSpPr>
        <p:spPr bwMode="gray">
          <a:xfrm>
            <a:off x="590551" y="1565275"/>
            <a:ext cx="10968567" cy="31750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</a:ln>
          <a:effectLst/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081" name="Rectangle 9"/>
          <p:cNvSpPr>
            <a:spLocks noGrp="1"/>
          </p:cNvSpPr>
          <p:nvPr>
            <p:ph type="title"/>
          </p:nvPr>
        </p:nvSpPr>
        <p:spPr>
          <a:xfrm>
            <a:off x="1488017" y="620713"/>
            <a:ext cx="10390716" cy="839787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3082" name="Rectangle 10"/>
          <p:cNvSpPr>
            <a:spLocks noGrp="1"/>
          </p:cNvSpPr>
          <p:nvPr>
            <p:ph type="body"/>
          </p:nvPr>
        </p:nvSpPr>
        <p:spPr>
          <a:xfrm>
            <a:off x="1102784" y="1773238"/>
            <a:ext cx="10363200" cy="4114800"/>
          </a:xfrm>
          <a:prstGeom prst="rect">
            <a:avLst/>
          </a:prstGeom>
          <a:noFill/>
          <a:ln w="9525">
            <a:noFill/>
          </a:ln>
        </p:spPr>
        <p:txBody>
          <a:bodyPr anchor="t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 indent="-533400"/>
            <a:r>
              <a:rPr lang="zh-CN" altLang="en-US" dirty="0"/>
              <a:t>第二级</a:t>
            </a:r>
          </a:p>
          <a:p>
            <a:pPr lvl="2" indent="-457200"/>
            <a:r>
              <a:rPr lang="zh-CN" altLang="en-US" dirty="0"/>
              <a:t>第三级</a:t>
            </a:r>
          </a:p>
          <a:p>
            <a:pPr lvl="3" indent="-381000"/>
            <a:r>
              <a:rPr lang="zh-CN" altLang="en-US" dirty="0"/>
              <a:t>第四级</a:t>
            </a:r>
          </a:p>
          <a:p>
            <a:pPr lvl="4" indent="-381000"/>
            <a:r>
              <a:rPr lang="zh-CN" altLang="en-US" dirty="0"/>
              <a:t>第五级</a:t>
            </a:r>
          </a:p>
        </p:txBody>
      </p:sp>
      <p:sp>
        <p:nvSpPr>
          <p:cNvPr id="14356" name="页脚占位符 14355"/>
          <p:cNvSpPr>
            <a:spLocks noGrp="1"/>
          </p:cNvSpPr>
          <p:nvPr>
            <p:ph type="ftr" sz="quarter" idx="3"/>
          </p:nvPr>
        </p:nvSpPr>
        <p:spPr>
          <a:xfrm>
            <a:off x="7440084" y="6553200"/>
            <a:ext cx="4751917" cy="26035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>
            <a:lvl1pPr algn="r">
              <a:defRPr sz="1200"/>
            </a:lvl1pPr>
          </a:lstStyle>
          <a:p>
            <a:pPr lvl="0" eaLnBrk="1" fontAlgn="base" hangingPunct="1"/>
            <a:r>
              <a:rPr lang="en-US" altLang="zh-CN" sz="1200" strike="noStrike" noProof="1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《数据结构</a:t>
            </a:r>
            <a:r>
              <a:rPr lang="zh-CN" altLang="en-US" sz="1200" strike="noStrike" noProof="1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（</a:t>
            </a:r>
            <a:r>
              <a:rPr lang="en-US" altLang="zh-CN" sz="1200" strike="noStrike" noProof="1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Java版</a:t>
            </a:r>
            <a:r>
              <a:rPr lang="zh-CN" altLang="en-US" sz="1200" strike="noStrike" noProof="1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）（第</a:t>
            </a:r>
            <a:r>
              <a:rPr lang="en-US" altLang="zh-CN" sz="1200" strike="noStrike" noProof="1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5</a:t>
            </a:r>
            <a:r>
              <a:rPr lang="zh-CN" altLang="en-US" sz="1200" strike="noStrike" noProof="1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版）</a:t>
            </a:r>
            <a:r>
              <a:rPr lang="en-US" altLang="zh-CN" sz="1200" strike="noStrike" noProof="1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》</a:t>
            </a:r>
            <a:r>
              <a:rPr lang="zh-CN" altLang="en-US" sz="1200" strike="noStrike" noProof="1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第</a:t>
            </a:r>
            <a:r>
              <a:rPr lang="en-US" altLang="zh-CN" sz="1200" strike="noStrike" noProof="1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1</a:t>
            </a:r>
            <a:r>
              <a:rPr lang="zh-CN" altLang="en-US" sz="1200" strike="noStrike" noProof="1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章 </a:t>
            </a:r>
            <a:fld id="{9A0DB2DC-4C9A-4742-B13C-FB6460FD3503}" type="slidenum">
              <a:rPr lang="en-US" altLang="zh-CN" sz="1200" strike="noStrike" noProof="1" dirty="0"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‹#›</a:t>
            </a:fld>
            <a:endParaRPr lang="en-US" altLang="zh-CN" sz="1200" strike="noStrike" noProof="1">
              <a:latin typeface="Times New Roman" panose="02020603050405020304" pitchFamily="18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l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Tahoma" panose="020B0604030504040204" pitchFamily="34" charset="0"/>
          <a:ea typeface="黑体" panose="02010609060101010101" pitchFamily="49" charset="-122"/>
        </a:defRPr>
      </a:lvl2pPr>
      <a:lvl3pPr algn="l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Tahoma" panose="020B0604030504040204" pitchFamily="34" charset="0"/>
          <a:ea typeface="黑体" panose="02010609060101010101" pitchFamily="49" charset="-122"/>
        </a:defRPr>
      </a:lvl3pPr>
      <a:lvl4pPr algn="l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Tahoma" panose="020B0604030504040204" pitchFamily="34" charset="0"/>
          <a:ea typeface="黑体" panose="02010609060101010101" pitchFamily="49" charset="-122"/>
        </a:defRPr>
      </a:lvl4pPr>
      <a:lvl5pPr algn="l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Tahoma" panose="020B0604030504040204" pitchFamily="34" charset="0"/>
          <a:ea typeface="黑体" panose="02010609060101010101" pitchFamily="49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Tahoma" panose="020B0604030504040204" pitchFamily="34" charset="0"/>
          <a:ea typeface="黑体" panose="02010609060101010101" pitchFamily="49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Tahoma" panose="020B0604030504040204" pitchFamily="34" charset="0"/>
          <a:ea typeface="黑体" panose="02010609060101010101" pitchFamily="49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Tahoma" panose="020B0604030504040204" pitchFamily="34" charset="0"/>
          <a:ea typeface="黑体" panose="02010609060101010101" pitchFamily="49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Tahoma" panose="020B0604030504040204" pitchFamily="34" charset="0"/>
          <a:ea typeface="黑体" panose="02010609060101010101" pitchFamily="49" charset="-122"/>
        </a:defRPr>
      </a:lvl9pPr>
    </p:titleStyle>
    <p:bodyStyle>
      <a:lvl1pPr marL="609600" indent="-609600" algn="l" rtl="0" fontAlgn="base">
        <a:spcBef>
          <a:spcPct val="20000"/>
        </a:spcBef>
        <a:spcAft>
          <a:spcPct val="0"/>
        </a:spcAft>
        <a:buClr>
          <a:schemeClr val="folHlink"/>
        </a:buClr>
        <a:buFont typeface="Wingdings" panose="05000000000000000000" pitchFamily="2" charset="2"/>
        <a:buAutoNum type="arabicPeriod"/>
        <a:defRPr sz="3200" b="1">
          <a:solidFill>
            <a:schemeClr val="tx1"/>
          </a:solidFill>
          <a:latin typeface="+mn-lt"/>
          <a:ea typeface="+mn-ea"/>
          <a:cs typeface="+mn-cs"/>
        </a:defRPr>
      </a:lvl1pPr>
      <a:lvl2pPr marL="990600" indent="-533400" algn="l" rtl="0" fontAlgn="base">
        <a:spcBef>
          <a:spcPct val="20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AutoNum type="circleNumDbPlain"/>
        <a:defRPr sz="2800" b="1">
          <a:solidFill>
            <a:schemeClr val="tx1"/>
          </a:solidFill>
          <a:latin typeface="+mn-lt"/>
          <a:ea typeface="+mn-ea"/>
        </a:defRPr>
      </a:lvl2pPr>
      <a:lvl3pPr marL="1371600" indent="-457200" algn="l" rtl="0" fontAlgn="base">
        <a:spcBef>
          <a:spcPct val="20000"/>
        </a:spcBef>
        <a:spcAft>
          <a:spcPct val="0"/>
        </a:spcAft>
        <a:buClr>
          <a:schemeClr val="folHlink"/>
        </a:buClr>
        <a:buFont typeface="Wingdings" panose="05000000000000000000" pitchFamily="2" charset="2"/>
        <a:buChar char="n"/>
        <a:defRPr sz="2400" b="1">
          <a:solidFill>
            <a:schemeClr val="tx1"/>
          </a:solidFill>
          <a:latin typeface="+mn-lt"/>
          <a:ea typeface="+mn-ea"/>
        </a:defRPr>
      </a:lvl3pPr>
      <a:lvl4pPr marL="1752600" indent="-381000" algn="l" rtl="0" fontAlgn="base">
        <a:spcBef>
          <a:spcPct val="20000"/>
        </a:spcBef>
        <a:spcAft>
          <a:spcPct val="0"/>
        </a:spcAft>
        <a:buClr>
          <a:schemeClr val="accent2"/>
        </a:buClr>
        <a:buSzPct val="55000"/>
        <a:buFont typeface="Wingdings" panose="05000000000000000000" pitchFamily="2" charset="2"/>
        <a:buChar char="n"/>
        <a:defRPr sz="2000" b="1">
          <a:solidFill>
            <a:schemeClr val="tx1"/>
          </a:solidFill>
          <a:latin typeface="+mn-lt"/>
          <a:ea typeface="+mn-ea"/>
        </a:defRPr>
      </a:lvl4pPr>
      <a:lvl5pPr marL="2209800" indent="-3810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anose="05000000000000000000" pitchFamily="2" charset="2"/>
        <a:buChar char="n"/>
        <a:defRPr sz="2000" b="1">
          <a:solidFill>
            <a:schemeClr val="tx1"/>
          </a:solidFill>
          <a:latin typeface="+mn-lt"/>
          <a:ea typeface="+mn-ea"/>
        </a:defRPr>
      </a:lvl5pPr>
      <a:lvl6pPr marL="2667000" indent="-3810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anose="05000000000000000000" pitchFamily="2" charset="2"/>
        <a:buChar char="n"/>
        <a:defRPr sz="2000" b="1">
          <a:solidFill>
            <a:schemeClr val="tx1"/>
          </a:solidFill>
          <a:latin typeface="+mn-lt"/>
          <a:ea typeface="+mn-ea"/>
        </a:defRPr>
      </a:lvl6pPr>
      <a:lvl7pPr marL="3124200" indent="-3810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anose="05000000000000000000" pitchFamily="2" charset="2"/>
        <a:buChar char="n"/>
        <a:defRPr sz="2000" b="1">
          <a:solidFill>
            <a:schemeClr val="tx1"/>
          </a:solidFill>
          <a:latin typeface="+mn-lt"/>
          <a:ea typeface="+mn-ea"/>
        </a:defRPr>
      </a:lvl7pPr>
      <a:lvl8pPr marL="3581400" indent="-3810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anose="05000000000000000000" pitchFamily="2" charset="2"/>
        <a:buChar char="n"/>
        <a:defRPr sz="2000" b="1">
          <a:solidFill>
            <a:schemeClr val="tx1"/>
          </a:solidFill>
          <a:latin typeface="+mn-lt"/>
          <a:ea typeface="+mn-ea"/>
        </a:defRPr>
      </a:lvl8pPr>
      <a:lvl9pPr marL="4038600" indent="-3810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anose="05000000000000000000" pitchFamily="2" charset="2"/>
        <a:buChar char="n"/>
        <a:defRPr sz="2000" b="1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5" Type="http://schemas.openxmlformats.org/officeDocument/2006/relationships/slide" Target="slide9.xml"/><Relationship Id="rId4" Type="http://schemas.openxmlformats.org/officeDocument/2006/relationships/slide" Target="slide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w3school.com.cn/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://www.w3school.com.cn/cssref/css_selectors.asp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t" anchorCtr="0"/>
          <a:lstStyle/>
          <a:p>
            <a:r>
              <a:rPr lang="en-US" altLang="zh-CN" dirty="0"/>
              <a:t>CSS</a:t>
            </a:r>
            <a:r>
              <a:rPr lang="zh-CN" altLang="en-US" dirty="0"/>
              <a:t>样式设计</a:t>
            </a:r>
          </a:p>
        </p:txBody>
      </p:sp>
      <p:sp>
        <p:nvSpPr>
          <p:cNvPr id="4099" name="内容占位符 2"/>
          <p:cNvSpPr>
            <a:spLocks noGrp="1"/>
          </p:cNvSpPr>
          <p:nvPr>
            <p:ph idx="1"/>
          </p:nvPr>
        </p:nvSpPr>
        <p:spPr/>
        <p:txBody>
          <a:bodyPr vert="horz" wrap="square" lIns="91440" tIns="45720" rIns="91440" bIns="45720" anchor="t" anchorCtr="0"/>
          <a:lstStyle/>
          <a:p>
            <a:pPr eaLnBrk="1" hangingPunct="1"/>
            <a:r>
              <a:rPr lang="zh-CN" altLang="en-US" sz="3200" dirty="0">
                <a:hlinkClick r:id="rId2" action="ppaction://hlinksldjump"/>
              </a:rPr>
              <a:t>第一部分 </a:t>
            </a:r>
            <a:r>
              <a:rPr lang="en-US" altLang="zh-CN" sz="3200" dirty="0">
                <a:hlinkClick r:id="rId2" action="ppaction://hlinksldjump"/>
              </a:rPr>
              <a:t>CSS</a:t>
            </a:r>
            <a:r>
              <a:rPr lang="zh-CN" altLang="en-US" sz="3200" dirty="0">
                <a:hlinkClick r:id="rId2" action="ppaction://hlinksldjump"/>
              </a:rPr>
              <a:t>介绍</a:t>
            </a:r>
            <a:endParaRPr lang="en-US" altLang="zh-CN" sz="3200" dirty="0"/>
          </a:p>
          <a:p>
            <a:pPr eaLnBrk="1" hangingPunct="1"/>
            <a:r>
              <a:rPr lang="zh-CN" altLang="en-US" sz="3200" dirty="0">
                <a:hlinkClick r:id="rId3" action="ppaction://hlinksldjump"/>
              </a:rPr>
              <a:t>第二部分  </a:t>
            </a:r>
            <a:r>
              <a:rPr lang="en-US" altLang="zh-CN" sz="3200" dirty="0">
                <a:hlinkClick r:id="rId3" action="ppaction://hlinksldjump"/>
              </a:rPr>
              <a:t>CSS</a:t>
            </a:r>
            <a:r>
              <a:rPr lang="zh-CN" altLang="en-US" sz="3200" dirty="0">
                <a:hlinkClick r:id="rId3" action="ppaction://hlinksldjump"/>
              </a:rPr>
              <a:t>选择器</a:t>
            </a:r>
            <a:endParaRPr lang="en-US" altLang="zh-CN" sz="3200" dirty="0"/>
          </a:p>
          <a:p>
            <a:pPr eaLnBrk="1" hangingPunct="1"/>
            <a:r>
              <a:rPr lang="zh-CN" altLang="en-US" sz="3200" dirty="0">
                <a:hlinkClick r:id="rId4" action="ppaction://hlinksldjump"/>
              </a:rPr>
              <a:t>第三部分 常用</a:t>
            </a:r>
            <a:r>
              <a:rPr lang="en-US" altLang="zh-CN" sz="3200" dirty="0">
                <a:hlinkClick r:id="rId4" action="ppaction://hlinksldjump"/>
              </a:rPr>
              <a:t>CSS</a:t>
            </a:r>
            <a:r>
              <a:rPr lang="zh-CN" altLang="en-US" sz="3200" dirty="0">
                <a:hlinkClick r:id="rId4" action="ppaction://hlinksldjump"/>
              </a:rPr>
              <a:t>介绍</a:t>
            </a:r>
            <a:endParaRPr lang="en-US" altLang="zh-CN" sz="3200" dirty="0"/>
          </a:p>
          <a:p>
            <a:pPr eaLnBrk="1" hangingPunct="1"/>
            <a:r>
              <a:rPr lang="zh-CN" altLang="en-US" sz="3200" dirty="0">
                <a:hlinkClick r:id="rId5" action="ppaction://hlinksldjump"/>
              </a:rPr>
              <a:t>第四部分 </a:t>
            </a:r>
            <a:r>
              <a:rPr lang="en-US" altLang="zh-CN" sz="3200" dirty="0">
                <a:hlinkClick r:id="rId5" action="ppaction://hlinksldjump"/>
              </a:rPr>
              <a:t>CSS</a:t>
            </a:r>
            <a:r>
              <a:rPr lang="zh-CN" altLang="en-US" sz="3200" dirty="0">
                <a:hlinkClick r:id="rId5" action="ppaction://hlinksldjump"/>
              </a:rPr>
              <a:t>定位介绍    </a:t>
            </a:r>
            <a:endParaRPr lang="en-US" altLang="zh-CN" sz="3200" dirty="0"/>
          </a:p>
          <a:p>
            <a:pPr eaLnBrk="1" hangingPunct="1"/>
            <a:endParaRPr lang="zh-CN" altLang="en-US" sz="3200" dirty="0"/>
          </a:p>
          <a:p>
            <a:endParaRPr lang="zh-CN" altLang="en-US" sz="3200" dirty="0"/>
          </a:p>
        </p:txBody>
      </p:sp>
      <p:sp>
        <p:nvSpPr>
          <p:cNvPr id="4" name="灯片编号占位符 3"/>
          <p:cNvSpPr txBox="1">
            <a:spLocks noGrp="1"/>
          </p:cNvSpPr>
          <p:nvPr>
            <p:ph type="sldNum" sz="quarter" idx="12"/>
          </p:nvPr>
        </p:nvSpPr>
        <p:spPr bwMode="auto">
          <a:xfrm>
            <a:off x="8077200" y="6243638"/>
            <a:ext cx="2133600" cy="457200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>
              <a:buNone/>
            </a:pPr>
            <a:fld id="{9A0DB2DC-4C9A-4742-B13C-FB6460FD3503}" type="slidenum">
              <a:rPr lang="en-US" altLang="zh-CN" sz="1200" dirty="0">
                <a:latin typeface="Garamond" panose="02020404030301010803" pitchFamily="18" charset="0"/>
              </a:rPr>
              <a:t>1</a:t>
            </a:fld>
            <a:endParaRPr lang="en-US" altLang="zh-CN" sz="1200" dirty="0">
              <a:latin typeface="Garamond" panose="02020404030301010803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t" anchorCtr="0"/>
          <a:lstStyle/>
          <a:p>
            <a:pPr eaLnBrk="1" hangingPunct="1"/>
            <a:r>
              <a:rPr lang="zh-CN" altLang="zh-CN" sz="3800" dirty="0"/>
              <a:t>在</a:t>
            </a:r>
            <a:r>
              <a:rPr lang="en-US" altLang="zh-CN" sz="3800" dirty="0"/>
              <a:t>html</a:t>
            </a:r>
            <a:r>
              <a:rPr lang="zh-CN" altLang="zh-CN" sz="3800" dirty="0"/>
              <a:t>中如何使用</a:t>
            </a:r>
            <a:r>
              <a:rPr lang="en-US" altLang="zh-CN" sz="3800" dirty="0"/>
              <a:t>CSS</a:t>
            </a:r>
            <a:r>
              <a:rPr lang="zh-CN" altLang="zh-CN" sz="3800" dirty="0"/>
              <a:t>？</a:t>
            </a:r>
            <a:endParaRPr lang="zh-CN" altLang="en-US" dirty="0"/>
          </a:p>
        </p:txBody>
      </p:sp>
      <p:sp>
        <p:nvSpPr>
          <p:cNvPr id="13315" name="内容占位符 2"/>
          <p:cNvSpPr>
            <a:spLocks noGrp="1"/>
          </p:cNvSpPr>
          <p:nvPr>
            <p:ph idx="1"/>
          </p:nvPr>
        </p:nvSpPr>
        <p:spPr/>
        <p:txBody>
          <a:bodyPr vert="horz" wrap="square" lIns="91440" tIns="45720" rIns="91440" bIns="45720" anchor="t" anchorCtr="0"/>
          <a:lstStyle/>
          <a:p>
            <a:pPr marL="514350" indent="-514350" eaLnBrk="1" hangingPunct="1">
              <a:buFontTx/>
              <a:buAutoNum type="arabicPeriod"/>
            </a:pPr>
            <a:r>
              <a:rPr lang="zh-CN" altLang="en-US" dirty="0"/>
              <a:t>行内样式</a:t>
            </a:r>
            <a:endParaRPr lang="en-US" altLang="zh-CN" dirty="0"/>
          </a:p>
          <a:p>
            <a:pPr marL="514350" indent="-514350" eaLnBrk="1" hangingPunct="1">
              <a:buFontTx/>
              <a:buAutoNum type="arabicPeriod"/>
            </a:pPr>
            <a:r>
              <a:rPr lang="zh-CN" altLang="en-US" dirty="0"/>
              <a:t>内嵌式</a:t>
            </a:r>
            <a:endParaRPr lang="en-US" altLang="zh-CN" dirty="0"/>
          </a:p>
          <a:p>
            <a:pPr marL="514350" indent="-514350" eaLnBrk="1" hangingPunct="1">
              <a:buFontTx/>
              <a:buAutoNum type="arabicPeriod"/>
            </a:pPr>
            <a:r>
              <a:rPr lang="zh-CN" altLang="en-US" dirty="0">
                <a:solidFill>
                  <a:srgbClr val="FF0000"/>
                </a:solidFill>
              </a:rPr>
              <a:t>链接式</a:t>
            </a:r>
            <a:endParaRPr lang="en-US" altLang="zh-CN" dirty="0">
              <a:solidFill>
                <a:srgbClr val="FF0000"/>
              </a:solidFill>
            </a:endParaRPr>
          </a:p>
          <a:p>
            <a:pPr marL="514350" indent="-514350" eaLnBrk="1" hangingPunct="1">
              <a:buFontTx/>
              <a:buAutoNum type="arabicPeriod"/>
            </a:pPr>
            <a:endParaRPr lang="en-US" altLang="zh-CN" dirty="0"/>
          </a:p>
        </p:txBody>
      </p:sp>
    </p:spTree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5"/>
          <p:cNvSpPr txBox="1">
            <a:spLocks noGrp="1"/>
          </p:cNvSpPr>
          <p:nvPr>
            <p:ph type="sldNum" sz="quarter" idx="12"/>
          </p:nvPr>
        </p:nvSpPr>
        <p:spPr bwMode="auto">
          <a:xfrm>
            <a:off x="8077200" y="6243638"/>
            <a:ext cx="2133600" cy="457200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>
              <a:buNone/>
            </a:pPr>
            <a:fld id="{9A0DB2DC-4C9A-4742-B13C-FB6460FD3503}" type="slidenum">
              <a:rPr lang="en-US" altLang="zh-CN" sz="1200" dirty="0">
                <a:latin typeface="Garamond" panose="02020404030301010803" pitchFamily="18" charset="0"/>
              </a:rPr>
              <a:t>11</a:t>
            </a:fld>
            <a:endParaRPr lang="en-US" altLang="zh-CN" sz="1200" dirty="0">
              <a:latin typeface="Garamond" panose="02020404030301010803" pitchFamily="18" charset="0"/>
            </a:endParaRPr>
          </a:p>
        </p:txBody>
      </p:sp>
      <p:sp>
        <p:nvSpPr>
          <p:cNvPr id="14339" name="Rectangle 2"/>
          <p:cNvSpPr>
            <a:spLocks noGrp="1"/>
          </p:cNvSpPr>
          <p:nvPr>
            <p:ph idx="1"/>
          </p:nvPr>
        </p:nvSpPr>
        <p:spPr>
          <a:xfrm>
            <a:off x="1356360" y="1597025"/>
            <a:ext cx="9961880" cy="5260975"/>
          </a:xfrm>
        </p:spPr>
        <p:txBody>
          <a:bodyPr vert="horz" wrap="square" lIns="91440" tIns="45720" rIns="91440" bIns="45720" anchor="t" anchorCtr="0"/>
          <a:lstStyle/>
          <a:p>
            <a:pPr eaLnBrk="1" hangingPunct="1"/>
            <a:r>
              <a:rPr lang="zh-CN" altLang="en-US" sz="2600" dirty="0">
                <a:solidFill>
                  <a:srgbClr val="FF0000"/>
                </a:solidFill>
              </a:rPr>
              <a:t>内联样式</a:t>
            </a:r>
            <a:r>
              <a:rPr lang="en-US" altLang="zh-CN" sz="2600" dirty="0">
                <a:solidFill>
                  <a:srgbClr val="FF0000"/>
                </a:solidFill>
              </a:rPr>
              <a:t>(</a:t>
            </a:r>
            <a:r>
              <a:rPr lang="zh-CN" altLang="en-US" sz="2600" dirty="0">
                <a:solidFill>
                  <a:srgbClr val="FF0000"/>
                </a:solidFill>
              </a:rPr>
              <a:t>行内样式</a:t>
            </a:r>
            <a:r>
              <a:rPr lang="en-US" altLang="zh-CN" sz="2600" dirty="0">
                <a:solidFill>
                  <a:srgbClr val="FF0000"/>
                </a:solidFill>
              </a:rPr>
              <a:t>)</a:t>
            </a:r>
            <a:r>
              <a:rPr lang="zh-CN" altLang="en-US" sz="2600" dirty="0"/>
              <a:t>：是混合在</a:t>
            </a:r>
            <a:r>
              <a:rPr lang="en-US" altLang="zh-CN" sz="2600" dirty="0"/>
              <a:t>HTML</a:t>
            </a:r>
            <a:r>
              <a:rPr lang="zh-CN" altLang="en-US" sz="2600" dirty="0"/>
              <a:t>标记里使用的，用这种方法可以很简单地对某个元素单独定义样式。</a:t>
            </a:r>
          </a:p>
          <a:p>
            <a:pPr lvl="1" eaLnBrk="1" hangingPunct="1"/>
            <a:r>
              <a:rPr lang="zh-CN" altLang="en-US" sz="2200" dirty="0"/>
              <a:t>使用标签的</a:t>
            </a:r>
            <a:r>
              <a:rPr lang="en-US" altLang="zh-CN" sz="2200" dirty="0"/>
              <a:t>style</a:t>
            </a:r>
            <a:r>
              <a:rPr lang="zh-CN" altLang="en-US" sz="2200" dirty="0"/>
              <a:t>属性。</a:t>
            </a:r>
          </a:p>
          <a:p>
            <a:pPr lvl="1" eaLnBrk="1" hangingPunct="1"/>
            <a:r>
              <a:rPr lang="zh-CN" altLang="en-US" sz="2200" dirty="0"/>
              <a:t>基本语法：</a:t>
            </a:r>
            <a:r>
              <a:rPr lang="en-US" altLang="zh-CN" sz="2200" dirty="0">
                <a:solidFill>
                  <a:srgbClr val="FF3300"/>
                </a:solidFill>
              </a:rPr>
              <a:t>&lt;</a:t>
            </a:r>
            <a:r>
              <a:rPr lang="zh-CN" altLang="en-US" sz="2200" dirty="0">
                <a:solidFill>
                  <a:srgbClr val="FF3300"/>
                </a:solidFill>
              </a:rPr>
              <a:t>标签 </a:t>
            </a:r>
            <a:r>
              <a:rPr lang="en-US" altLang="zh-CN" sz="2200" dirty="0">
                <a:solidFill>
                  <a:srgbClr val="FF3300"/>
                </a:solidFill>
              </a:rPr>
              <a:t>style=“property1:value1;property2:value2;……”&gt;</a:t>
            </a:r>
            <a:r>
              <a:rPr lang="zh-CN" altLang="en-US" sz="2200" dirty="0"/>
              <a:t>属性之间用分号分隔。</a:t>
            </a:r>
          </a:p>
          <a:p>
            <a:pPr lvl="1" eaLnBrk="1" hangingPunct="1"/>
            <a:r>
              <a:rPr lang="zh-CN" altLang="en-US" sz="2200" dirty="0">
                <a:solidFill>
                  <a:srgbClr val="0000FF"/>
                </a:solidFill>
              </a:rPr>
              <a:t>适用于对网页中的单个元素进行格式设置。</a:t>
            </a:r>
          </a:p>
        </p:txBody>
      </p:sp>
      <p:sp>
        <p:nvSpPr>
          <p:cNvPr id="14340" name="Text Box 3"/>
          <p:cNvSpPr txBox="1"/>
          <p:nvPr/>
        </p:nvSpPr>
        <p:spPr>
          <a:xfrm>
            <a:off x="2207895" y="4580890"/>
            <a:ext cx="7438390" cy="1938020"/>
          </a:xfrm>
          <a:prstGeom prst="rect">
            <a:avLst/>
          </a:prstGeom>
          <a:solidFill>
            <a:srgbClr val="B2B2B2"/>
          </a:solidFill>
          <a:ln w="9525">
            <a:noFill/>
          </a:ln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E51BE5"/>
                </a:solidFill>
                <a:latin typeface="Arial" panose="020B0604020202020204" pitchFamily="34" charset="0"/>
              </a:rPr>
              <a:t>&lt;body&gt;</a:t>
            </a:r>
          </a:p>
          <a:p>
            <a:r>
              <a:rPr lang="en-US" altLang="zh-CN" b="1" dirty="0">
                <a:solidFill>
                  <a:srgbClr val="E51BE5"/>
                </a:solidFill>
                <a:latin typeface="Arial" panose="020B0604020202020204" pitchFamily="34" charset="0"/>
              </a:rPr>
              <a:t>&lt;h1 style="color: white; background-color: blue"&gt;</a:t>
            </a:r>
          </a:p>
          <a:p>
            <a:r>
              <a:rPr lang="zh-CN" altLang="en-US" b="1" dirty="0">
                <a:solidFill>
                  <a:srgbClr val="E51BE5"/>
                </a:solidFill>
                <a:latin typeface="Arial" panose="020B0604020202020204" pitchFamily="34" charset="0"/>
              </a:rPr>
              <a:t>这是一行文本。</a:t>
            </a:r>
          </a:p>
          <a:p>
            <a:r>
              <a:rPr lang="en-US" altLang="zh-CN" b="1" dirty="0">
                <a:solidFill>
                  <a:srgbClr val="E51BE5"/>
                </a:solidFill>
                <a:latin typeface="Arial" panose="020B0604020202020204" pitchFamily="34" charset="0"/>
              </a:rPr>
              <a:t>&lt;/h1&gt;</a:t>
            </a:r>
          </a:p>
          <a:p>
            <a:r>
              <a:rPr lang="en-US" altLang="zh-CN" b="1" dirty="0">
                <a:solidFill>
                  <a:srgbClr val="E51BE5"/>
                </a:solidFill>
                <a:latin typeface="Arial" panose="020B0604020202020204" pitchFamily="34" charset="0"/>
              </a:rPr>
              <a:t>&lt;/body&gt;</a:t>
            </a:r>
          </a:p>
        </p:txBody>
      </p:sp>
      <p:pic>
        <p:nvPicPr>
          <p:cNvPr id="14341" name="Picture 5"/>
          <p:cNvPicPr>
            <a:picLocks noChangeAspect="1"/>
          </p:cNvPicPr>
          <p:nvPr/>
        </p:nvPicPr>
        <p:blipFill>
          <a:blip r:embed="rId3"/>
          <a:srcRect t="34636" b="39983"/>
          <a:stretch>
            <a:fillRect/>
          </a:stretch>
        </p:blipFill>
        <p:spPr>
          <a:xfrm>
            <a:off x="7608570" y="5621655"/>
            <a:ext cx="4248150" cy="89693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3314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vert="horz" wrap="square" lIns="91440" tIns="45720" rIns="91440" bIns="45720" anchor="t" anchorCtr="0"/>
          <a:lstStyle/>
          <a:p>
            <a:pPr eaLnBrk="1" hangingPunct="1"/>
            <a:r>
              <a:rPr lang="zh-CN" altLang="zh-CN" sz="3800" dirty="0"/>
              <a:t>在</a:t>
            </a:r>
            <a:r>
              <a:rPr lang="en-US" altLang="zh-CN" sz="3800" dirty="0"/>
              <a:t>html</a:t>
            </a:r>
            <a:r>
              <a:rPr lang="zh-CN" altLang="zh-CN" sz="3800" dirty="0"/>
              <a:t>中如何使用</a:t>
            </a:r>
            <a:r>
              <a:rPr lang="en-US" altLang="zh-CN" sz="3800" dirty="0"/>
              <a:t>CSS</a:t>
            </a:r>
            <a:r>
              <a:rPr lang="zh-CN" altLang="zh-CN" sz="3800" dirty="0"/>
              <a:t>？</a:t>
            </a:r>
            <a:endParaRPr lang="zh-CN" alt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5"/>
          <p:cNvSpPr txBox="1">
            <a:spLocks noGrp="1"/>
          </p:cNvSpPr>
          <p:nvPr>
            <p:ph type="sldNum" sz="quarter" idx="12"/>
          </p:nvPr>
        </p:nvSpPr>
        <p:spPr bwMode="auto">
          <a:xfrm>
            <a:off x="8077200" y="6243638"/>
            <a:ext cx="2133600" cy="457200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>
              <a:buNone/>
            </a:pPr>
            <a:fld id="{9A0DB2DC-4C9A-4742-B13C-FB6460FD3503}" type="slidenum">
              <a:rPr lang="en-US" altLang="zh-CN" sz="1200" dirty="0">
                <a:latin typeface="Garamond" panose="02020404030301010803" pitchFamily="18" charset="0"/>
              </a:rPr>
              <a:t>12</a:t>
            </a:fld>
            <a:endParaRPr lang="en-US" altLang="zh-CN" sz="1200" dirty="0">
              <a:latin typeface="Garamond" panose="02020404030301010803" pitchFamily="18" charset="0"/>
            </a:endParaRPr>
          </a:p>
        </p:txBody>
      </p:sp>
      <p:sp>
        <p:nvSpPr>
          <p:cNvPr id="15363" name="Rectangle 2"/>
          <p:cNvSpPr>
            <a:spLocks noGrp="1"/>
          </p:cNvSpPr>
          <p:nvPr>
            <p:ph idx="1"/>
          </p:nvPr>
        </p:nvSpPr>
        <p:spPr>
          <a:xfrm>
            <a:off x="1264285" y="1596390"/>
            <a:ext cx="10253345" cy="4765040"/>
          </a:xfrm>
        </p:spPr>
        <p:txBody>
          <a:bodyPr vert="horz" wrap="square" lIns="91440" tIns="45720" rIns="91440" bIns="45720" anchor="t" anchorCtr="0"/>
          <a:lstStyle/>
          <a:p>
            <a:pPr marL="0" indent="0" eaLnBrk="1" hangingPunct="1">
              <a:buNone/>
            </a:pPr>
            <a:r>
              <a:rPr lang="en-US" altLang="zh-CN" sz="2500" dirty="0">
                <a:solidFill>
                  <a:srgbClr val="FF0000"/>
                </a:solidFill>
              </a:rPr>
              <a:t>2. </a:t>
            </a:r>
            <a:r>
              <a:rPr lang="zh-CN" altLang="en-US" sz="2500" dirty="0">
                <a:solidFill>
                  <a:srgbClr val="FF0000"/>
                </a:solidFill>
              </a:rPr>
              <a:t>内部样式</a:t>
            </a:r>
            <a:r>
              <a:rPr lang="en-US" altLang="zh-CN" sz="2500" dirty="0">
                <a:solidFill>
                  <a:srgbClr val="FF0000"/>
                </a:solidFill>
              </a:rPr>
              <a:t>(</a:t>
            </a:r>
            <a:r>
              <a:rPr lang="zh-CN" altLang="en-US" sz="2500" dirty="0">
                <a:solidFill>
                  <a:srgbClr val="FF0000"/>
                </a:solidFill>
              </a:rPr>
              <a:t>内嵌样式</a:t>
            </a:r>
            <a:r>
              <a:rPr lang="en-US" altLang="zh-CN" sz="2500" dirty="0">
                <a:solidFill>
                  <a:srgbClr val="FF0000"/>
                </a:solidFill>
              </a:rPr>
              <a:t>)</a:t>
            </a:r>
            <a:r>
              <a:rPr lang="zh-CN" altLang="en-US" sz="2500" dirty="0">
                <a:solidFill>
                  <a:srgbClr val="FF0000"/>
                </a:solidFill>
              </a:rPr>
              <a:t>表</a:t>
            </a:r>
            <a:r>
              <a:rPr lang="zh-CN" altLang="en-US" sz="2500" dirty="0"/>
              <a:t>：把样式表文件放到页面中的</a:t>
            </a:r>
            <a:r>
              <a:rPr lang="en-US" altLang="zh-CN" sz="2500" dirty="0"/>
              <a:t>&lt;head&gt;&lt;/head&gt;</a:t>
            </a:r>
            <a:r>
              <a:rPr lang="zh-CN" altLang="en-US" sz="2500" dirty="0"/>
              <a:t>区里，这些定义的样式就应用到页面中了。样式表式用</a:t>
            </a:r>
            <a:r>
              <a:rPr lang="en-US" altLang="zh-CN" sz="2500" dirty="0"/>
              <a:t>&lt;style&gt;&lt;/style&gt;</a:t>
            </a:r>
            <a:r>
              <a:rPr lang="zh-CN" altLang="en-US" sz="2500" dirty="0"/>
              <a:t>标签插入的，在</a:t>
            </a:r>
            <a:r>
              <a:rPr lang="en-US" altLang="zh-CN" sz="2500" dirty="0"/>
              <a:t>&lt;style&gt;</a:t>
            </a:r>
            <a:r>
              <a:rPr lang="zh-CN" altLang="en-US" sz="2500" dirty="0"/>
              <a:t>标签中定义具体的样式。</a:t>
            </a:r>
          </a:p>
          <a:p>
            <a:pPr lvl="1" eaLnBrk="1" hangingPunct="1"/>
            <a:r>
              <a:rPr lang="zh-CN" altLang="en-US" sz="2500" dirty="0"/>
              <a:t>使用标签的</a:t>
            </a:r>
            <a:r>
              <a:rPr lang="en-US" altLang="zh-CN" sz="2500" dirty="0"/>
              <a:t>style</a:t>
            </a:r>
            <a:r>
              <a:rPr lang="zh-CN" altLang="en-US" sz="2500" dirty="0"/>
              <a:t>标签。</a:t>
            </a:r>
          </a:p>
          <a:p>
            <a:pPr lvl="1" eaLnBrk="1" hangingPunct="1"/>
            <a:r>
              <a:rPr lang="zh-CN" altLang="en-US" sz="2500" dirty="0"/>
              <a:t>基本语法：</a:t>
            </a:r>
          </a:p>
          <a:p>
            <a:pPr lvl="1" eaLnBrk="1" hangingPunct="1"/>
            <a:endParaRPr lang="zh-CN" altLang="en-US" sz="2500" dirty="0"/>
          </a:p>
          <a:p>
            <a:pPr lvl="1" eaLnBrk="1" hangingPunct="1"/>
            <a:endParaRPr lang="zh-CN" altLang="en-US" sz="2500" dirty="0"/>
          </a:p>
          <a:p>
            <a:pPr lvl="1" eaLnBrk="1" hangingPunct="1"/>
            <a:endParaRPr lang="zh-CN" altLang="en-US" sz="2500" dirty="0"/>
          </a:p>
          <a:p>
            <a:pPr lvl="1" eaLnBrk="1" hangingPunct="1"/>
            <a:endParaRPr lang="zh-CN" altLang="en-US" sz="2500" dirty="0"/>
          </a:p>
          <a:p>
            <a:pPr lvl="1" eaLnBrk="1" hangingPunct="1"/>
            <a:endParaRPr lang="zh-CN" altLang="en-US" sz="2500" dirty="0"/>
          </a:p>
          <a:p>
            <a:pPr lvl="1" eaLnBrk="1" hangingPunct="1"/>
            <a:r>
              <a:rPr lang="zh-CN" altLang="en-US" sz="2500" dirty="0">
                <a:solidFill>
                  <a:srgbClr val="9933FF"/>
                </a:solidFill>
              </a:rPr>
              <a:t>适用于单独网页的格式设置和维护。</a:t>
            </a:r>
          </a:p>
        </p:txBody>
      </p:sp>
      <p:sp>
        <p:nvSpPr>
          <p:cNvPr id="15364" name="Text Box 3"/>
          <p:cNvSpPr txBox="1"/>
          <p:nvPr/>
        </p:nvSpPr>
        <p:spPr>
          <a:xfrm>
            <a:off x="2135505" y="3717290"/>
            <a:ext cx="7647940" cy="2225040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txBody>
          <a:bodyPr wrap="none">
            <a:noAutofit/>
          </a:bodyPr>
          <a:lstStyle/>
          <a:p>
            <a:r>
              <a:rPr lang="en-US" altLang="zh-CN" b="1" dirty="0">
                <a:latin typeface="Arial" panose="020B0604020202020204" pitchFamily="34" charset="0"/>
              </a:rPr>
              <a:t>&lt;head&gt;</a:t>
            </a:r>
          </a:p>
          <a:p>
            <a:r>
              <a:rPr lang="en-US" altLang="zh-CN" b="1" dirty="0">
                <a:latin typeface="Arial" panose="020B0604020202020204" pitchFamily="34" charset="0"/>
              </a:rPr>
              <a:t>&lt;style type=“text/css”&gt;</a:t>
            </a:r>
          </a:p>
          <a:p>
            <a:r>
              <a:rPr lang="en-US" altLang="zh-CN" b="1" dirty="0">
                <a:latin typeface="Arial" panose="020B0604020202020204" pitchFamily="34" charset="0"/>
              </a:rPr>
              <a:t>     selector{property1:value1</a:t>
            </a:r>
            <a:r>
              <a:rPr lang="zh-CN" altLang="en-US" b="1" dirty="0">
                <a:latin typeface="Arial" panose="020B0604020202020204" pitchFamily="34" charset="0"/>
              </a:rPr>
              <a:t>；</a:t>
            </a:r>
            <a:r>
              <a:rPr lang="en-US" altLang="zh-CN" b="1" dirty="0">
                <a:latin typeface="Arial" panose="020B0604020202020204" pitchFamily="34" charset="0"/>
              </a:rPr>
              <a:t>property1:value1;…}</a:t>
            </a:r>
          </a:p>
          <a:p>
            <a:r>
              <a:rPr lang="en-US" altLang="zh-CN" b="1" dirty="0">
                <a:latin typeface="Arial" panose="020B0604020202020204" pitchFamily="34" charset="0"/>
              </a:rPr>
              <a:t>     …</a:t>
            </a:r>
          </a:p>
          <a:p>
            <a:r>
              <a:rPr lang="en-US" altLang="zh-CN" b="1" dirty="0">
                <a:latin typeface="Arial" panose="020B0604020202020204" pitchFamily="34" charset="0"/>
              </a:rPr>
              <a:t>&lt;/style&gt;</a:t>
            </a:r>
          </a:p>
          <a:p>
            <a:r>
              <a:rPr lang="en-US" altLang="zh-CN" b="1" dirty="0">
                <a:latin typeface="Arial" panose="020B0604020202020204" pitchFamily="34" charset="0"/>
              </a:rPr>
              <a:t>&lt;/head&gt;</a:t>
            </a:r>
          </a:p>
        </p:txBody>
      </p:sp>
      <p:sp>
        <p:nvSpPr>
          <p:cNvPr id="13314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vert="horz" wrap="square" lIns="91440" tIns="45720" rIns="91440" bIns="45720" anchor="t" anchorCtr="0"/>
          <a:lstStyle/>
          <a:p>
            <a:pPr eaLnBrk="1" hangingPunct="1"/>
            <a:r>
              <a:rPr lang="zh-CN" altLang="zh-CN" sz="3800" dirty="0"/>
              <a:t>在</a:t>
            </a:r>
            <a:r>
              <a:rPr lang="en-US" altLang="zh-CN" sz="3800" dirty="0"/>
              <a:t>html</a:t>
            </a:r>
            <a:r>
              <a:rPr lang="zh-CN" altLang="zh-CN" sz="3800" dirty="0"/>
              <a:t>中如何使用</a:t>
            </a:r>
            <a:r>
              <a:rPr lang="en-US" altLang="zh-CN" sz="3800" dirty="0"/>
              <a:t>CSS</a:t>
            </a:r>
            <a:r>
              <a:rPr lang="zh-CN" altLang="zh-CN" sz="3800" dirty="0"/>
              <a:t>？</a:t>
            </a:r>
            <a:endParaRPr lang="zh-CN" alt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/>
          </p:cNvSpPr>
          <p:nvPr>
            <p:ph type="title"/>
          </p:nvPr>
        </p:nvSpPr>
        <p:spPr>
          <a:xfrm>
            <a:off x="1415415" y="1624965"/>
            <a:ext cx="8748395" cy="1363980"/>
          </a:xfrm>
        </p:spPr>
        <p:txBody>
          <a:bodyPr vert="horz" wrap="square" lIns="91440" tIns="45720" rIns="91440" bIns="45720" anchor="t" anchorCtr="0"/>
          <a:lstStyle/>
          <a:p>
            <a:pPr eaLnBrk="1" hangingPunct="1"/>
            <a:r>
              <a:rPr lang="en-US" altLang="zh-CN" sz="2800" dirty="0">
                <a:solidFill>
                  <a:srgbClr val="FF0000"/>
                </a:solidFill>
              </a:rPr>
              <a:t>3. </a:t>
            </a:r>
            <a:r>
              <a:rPr lang="zh-CN" altLang="en-US" sz="2800" dirty="0">
                <a:solidFill>
                  <a:srgbClr val="FF0000"/>
                </a:solidFill>
              </a:rPr>
              <a:t>外部样式</a:t>
            </a:r>
            <a:r>
              <a:rPr lang="en-US" altLang="zh-CN" sz="2800" dirty="0">
                <a:solidFill>
                  <a:srgbClr val="FF0000"/>
                </a:solidFill>
              </a:rPr>
              <a:t>(</a:t>
            </a:r>
            <a:r>
              <a:rPr lang="zh-CN" altLang="en-US" sz="2800" dirty="0">
                <a:solidFill>
                  <a:srgbClr val="FF0000"/>
                </a:solidFill>
              </a:rPr>
              <a:t>链接式</a:t>
            </a:r>
            <a:r>
              <a:rPr lang="en-US" altLang="zh-CN" sz="2800" dirty="0">
                <a:solidFill>
                  <a:srgbClr val="FF0000"/>
                </a:solidFill>
              </a:rPr>
              <a:t>)</a:t>
            </a:r>
            <a:r>
              <a:rPr lang="zh-CN" altLang="en-US" sz="2800" dirty="0"/>
              <a:t>：将</a:t>
            </a:r>
            <a:r>
              <a:rPr lang="en-US" altLang="zh-CN" sz="2800" dirty="0"/>
              <a:t>html</a:t>
            </a:r>
            <a:r>
              <a:rPr lang="zh-CN" altLang="en-US" sz="2800" dirty="0"/>
              <a:t>页面本身与</a:t>
            </a:r>
            <a:r>
              <a:rPr lang="en-US" altLang="zh-CN" sz="2800" dirty="0"/>
              <a:t>css</a:t>
            </a:r>
            <a:r>
              <a:rPr lang="zh-CN" altLang="en-US" sz="2800" dirty="0"/>
              <a:t>样式风格分离为不同的文件，实现了页面框架</a:t>
            </a:r>
            <a:r>
              <a:rPr lang="en-US" altLang="zh-CN" sz="2800" dirty="0"/>
              <a:t>html</a:t>
            </a:r>
            <a:r>
              <a:rPr lang="zh-CN" altLang="en-US" sz="2800" dirty="0"/>
              <a:t>代码与美工</a:t>
            </a:r>
            <a:r>
              <a:rPr lang="en-US" altLang="zh-CN" sz="2800" dirty="0"/>
              <a:t>css</a:t>
            </a:r>
            <a:r>
              <a:rPr lang="zh-CN" altLang="en-US" sz="2800" dirty="0"/>
              <a:t>代码的完全分离。</a:t>
            </a:r>
          </a:p>
        </p:txBody>
      </p:sp>
      <p:sp>
        <p:nvSpPr>
          <p:cNvPr id="16387" name="Rectangle 3"/>
          <p:cNvSpPr>
            <a:spLocks noGrp="1"/>
          </p:cNvSpPr>
          <p:nvPr>
            <p:ph idx="1"/>
          </p:nvPr>
        </p:nvSpPr>
        <p:spPr>
          <a:xfrm>
            <a:off x="1570355" y="3029585"/>
            <a:ext cx="10205085" cy="3720465"/>
          </a:xfrm>
        </p:spPr>
        <p:txBody>
          <a:bodyPr vert="horz" wrap="square" lIns="91440" tIns="45720" rIns="91440" bIns="45720" anchor="t" anchorCtr="0"/>
          <a:lstStyle/>
          <a:p>
            <a:pPr marL="0" indent="0" eaLnBrk="1" hangingPunct="1">
              <a:lnSpc>
                <a:spcPct val="80000"/>
              </a:lnSpc>
              <a:buNone/>
            </a:pPr>
            <a:r>
              <a:rPr lang="en-US" altLang="zh-CN" sz="2100" dirty="0">
                <a:solidFill>
                  <a:srgbClr val="FF0000"/>
                </a:solidFill>
              </a:rPr>
              <a:t>&lt;head&gt;</a:t>
            </a:r>
          </a:p>
          <a:p>
            <a:pPr marL="0" indent="0" eaLnBrk="1" hangingPunct="1">
              <a:lnSpc>
                <a:spcPct val="80000"/>
              </a:lnSpc>
              <a:buNone/>
            </a:pPr>
            <a:r>
              <a:rPr lang="en-US" altLang="zh-CN" sz="2100" dirty="0">
                <a:solidFill>
                  <a:srgbClr val="FF0000"/>
                </a:solidFill>
              </a:rPr>
              <a:t>	&lt;title&gt;页面标题&lt;/title&gt;</a:t>
            </a:r>
          </a:p>
          <a:p>
            <a:pPr marL="0" indent="0" eaLnBrk="1" hangingPunct="1">
              <a:lnSpc>
                <a:spcPct val="80000"/>
              </a:lnSpc>
              <a:buNone/>
            </a:pPr>
            <a:r>
              <a:rPr lang="en-US" altLang="zh-CN" sz="2100" dirty="0">
                <a:solidFill>
                  <a:srgbClr val="FF0000"/>
                </a:solidFill>
              </a:rPr>
              <a:t>	&lt;link href="07-07.css" type="text/css" rel="stylesheet"&gt;</a:t>
            </a:r>
          </a:p>
          <a:p>
            <a:pPr marL="0" indent="0" eaLnBrk="1" hangingPunct="1">
              <a:lnSpc>
                <a:spcPct val="80000"/>
              </a:lnSpc>
              <a:buNone/>
            </a:pPr>
            <a:r>
              <a:rPr lang="en-US" altLang="zh-CN" sz="2100" dirty="0">
                <a:solidFill>
                  <a:srgbClr val="FF0000"/>
                </a:solidFill>
              </a:rPr>
              <a:t>&lt;/head&gt;</a:t>
            </a:r>
          </a:p>
          <a:p>
            <a:pPr marL="0" indent="0" eaLnBrk="1" hangingPunct="1">
              <a:lnSpc>
                <a:spcPct val="80000"/>
              </a:lnSpc>
              <a:buNone/>
            </a:pPr>
            <a:r>
              <a:rPr lang="en-US" altLang="zh-CN" sz="2100" dirty="0">
                <a:solidFill>
                  <a:srgbClr val="FF0000"/>
                </a:solidFill>
              </a:rPr>
              <a:t>&lt;body&gt;</a:t>
            </a:r>
          </a:p>
          <a:p>
            <a:pPr marL="0" indent="0" eaLnBrk="1" hangingPunct="1">
              <a:lnSpc>
                <a:spcPct val="80000"/>
              </a:lnSpc>
              <a:buNone/>
            </a:pPr>
            <a:r>
              <a:rPr lang="en-US" altLang="zh-CN" sz="2100" dirty="0">
                <a:solidFill>
                  <a:srgbClr val="FF0000"/>
                </a:solidFill>
              </a:rPr>
              <a:t>	&lt;h2&gt;CSS标题&lt;/h2&gt;</a:t>
            </a:r>
          </a:p>
          <a:p>
            <a:pPr marL="0" indent="0" eaLnBrk="1" hangingPunct="1">
              <a:lnSpc>
                <a:spcPct val="80000"/>
              </a:lnSpc>
              <a:buNone/>
            </a:pPr>
            <a:r>
              <a:rPr lang="en-US" altLang="zh-CN" sz="2100" dirty="0">
                <a:solidFill>
                  <a:srgbClr val="FF0000"/>
                </a:solidFill>
              </a:rPr>
              <a:t>	&lt;p&gt;这是正文内容……&lt;/p&gt;</a:t>
            </a:r>
          </a:p>
          <a:p>
            <a:pPr marL="0" indent="0" eaLnBrk="1" hangingPunct="1">
              <a:lnSpc>
                <a:spcPct val="80000"/>
              </a:lnSpc>
              <a:buNone/>
            </a:pPr>
            <a:r>
              <a:rPr lang="en-US" altLang="zh-CN" sz="2100" dirty="0">
                <a:solidFill>
                  <a:srgbClr val="FF0000"/>
                </a:solidFill>
              </a:rPr>
              <a:t>	&lt;h2&gt;CSS标题&lt;/h2&gt;</a:t>
            </a:r>
          </a:p>
          <a:p>
            <a:pPr marL="0" indent="0" eaLnBrk="1" hangingPunct="1">
              <a:lnSpc>
                <a:spcPct val="80000"/>
              </a:lnSpc>
              <a:buNone/>
            </a:pPr>
            <a:r>
              <a:rPr lang="en-US" altLang="zh-CN" sz="2100" dirty="0">
                <a:solidFill>
                  <a:srgbClr val="FF0000"/>
                </a:solidFill>
              </a:rPr>
              <a:t>	&lt;p&gt;这是正文内容……&lt;/p&gt;</a:t>
            </a:r>
          </a:p>
          <a:p>
            <a:pPr marL="0" indent="0" eaLnBrk="1" hangingPunct="1">
              <a:lnSpc>
                <a:spcPct val="80000"/>
              </a:lnSpc>
              <a:buNone/>
            </a:pPr>
            <a:r>
              <a:rPr lang="en-US" altLang="zh-CN" sz="2100" dirty="0">
                <a:solidFill>
                  <a:srgbClr val="FF0000"/>
                </a:solidFill>
              </a:rPr>
              <a:t>&lt;/body&gt;</a:t>
            </a:r>
          </a:p>
          <a:p>
            <a:pPr marL="0" indent="0" eaLnBrk="1" hangingPunct="1">
              <a:lnSpc>
                <a:spcPct val="80000"/>
              </a:lnSpc>
              <a:buNone/>
            </a:pPr>
            <a:endParaRPr lang="en-US" altLang="zh-CN" sz="2100" dirty="0">
              <a:solidFill>
                <a:srgbClr val="FF0000"/>
              </a:solidFill>
            </a:endParaRPr>
          </a:p>
        </p:txBody>
      </p:sp>
      <p:sp>
        <p:nvSpPr>
          <p:cNvPr id="13314" name="标题 1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1488017" y="620713"/>
            <a:ext cx="10390716" cy="839787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t" anchorCtr="0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Tahoma" panose="020B0604030504040204" pitchFamily="34" charset="0"/>
                <a:ea typeface="黑体" panose="02010609060101010101" pitchFamily="49" charset="-122"/>
              </a:defRPr>
            </a:lvl9pPr>
          </a:lstStyle>
          <a:p>
            <a:pPr eaLnBrk="1" hangingPunct="1"/>
            <a:r>
              <a:rPr lang="zh-CN" altLang="zh-CN" sz="3800" dirty="0"/>
              <a:t>在</a:t>
            </a:r>
            <a:r>
              <a:rPr lang="en-US" altLang="zh-CN" sz="3800" dirty="0"/>
              <a:t>html</a:t>
            </a:r>
            <a:r>
              <a:rPr lang="zh-CN" altLang="zh-CN" sz="3800" dirty="0"/>
              <a:t>中如何使用</a:t>
            </a:r>
            <a:r>
              <a:rPr lang="en-US" altLang="zh-CN" sz="3800" dirty="0"/>
              <a:t>CSS</a:t>
            </a:r>
            <a:r>
              <a:rPr lang="zh-CN" altLang="zh-CN" sz="3800" dirty="0"/>
              <a:t>？</a:t>
            </a:r>
            <a:endParaRPr lang="zh-CN" altLang="en-US" dirty="0"/>
          </a:p>
        </p:txBody>
      </p:sp>
    </p:spTree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3"/>
          <p:cNvSpPr>
            <a:spLocks noGrp="1" noChangeArrowheads="1"/>
          </p:cNvSpPr>
          <p:nvPr>
            <p:ph idx="1"/>
          </p:nvPr>
        </p:nvSpPr>
        <p:spPr>
          <a:xfrm>
            <a:off x="1332865" y="1654810"/>
            <a:ext cx="9935845" cy="5084445"/>
          </a:xfrm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7112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None/>
              <a:defRPr/>
              <a:extLst>
                <a:ext uri="{35155182-B16C-46BC-9424-99874614C6A1}">
                  <wpsdc:indentchars xmlns:wpsdc="http://www.wps.cn/officeDocument/2017/drawingmlCustomData" xmlns="" val="200" checksum="3773799597"/>
                </a:ext>
              </a:extLst>
            </a:pPr>
            <a:r>
              <a: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书写CSS样式时，子标签会自动继承父标签的某些样式。</a:t>
            </a:r>
            <a:r>
              <a:rPr kumimoji="0" lang="zh-CN" altLang="zh-CN" sz="2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恰当地使用继承这个特性可以简化代码，降低</a:t>
            </a: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CSS</a:t>
            </a:r>
            <a:r>
              <a:rPr kumimoji="0" lang="zh-CN" altLang="zh-CN" sz="2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样式的复杂性</a:t>
            </a:r>
            <a:r>
              <a: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。</a:t>
            </a:r>
            <a:endParaRPr kumimoji="0" lang="en-US" altLang="zh-CN" sz="28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457200" marR="0" lvl="0" indent="-4572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Arial" panose="020B0604020202020204" pitchFamily="34" charset="0"/>
              <a:buChar char="•"/>
              <a:defRPr/>
            </a:pPr>
            <a:r>
              <a:rPr kumimoji="0" lang="zh-CN" altLang="en-US" sz="2800" b="0" i="0" u="none" strike="noStrike" kern="0" cap="none" spc="0" normalizeH="0" baseline="0" noProof="0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并非所有的CSS属性都具备继承性：</a:t>
            </a:r>
          </a:p>
          <a:p>
            <a:pPr marL="800100" marR="0" lvl="1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/>
            </a:pPr>
            <a:r>
              <a:rPr kumimoji="0" lang="zh-CN" altLang="en-US" b="0" i="0" u="none" strike="noStrike" kern="0" cap="none" spc="0" normalizeH="0" baseline="0" noProof="0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边框属性</a:t>
            </a:r>
          </a:p>
          <a:p>
            <a:pPr marL="800100" marR="0" lvl="1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/>
            </a:pPr>
            <a:r>
              <a:rPr kumimoji="0" lang="zh-CN" altLang="en-US" b="0" i="0" u="none" strike="noStrike" kern="0" cap="none" spc="0" normalizeH="0" baseline="0" noProof="0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边距和填充属性</a:t>
            </a:r>
          </a:p>
          <a:p>
            <a:pPr marL="800100" marR="0" lvl="1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/>
            </a:pPr>
            <a:r>
              <a:rPr kumimoji="0" lang="zh-CN" altLang="en-US" b="0" i="0" u="none" strike="noStrike" kern="0" cap="none" spc="0" normalizeH="0" baseline="0" noProof="0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背景属性</a:t>
            </a:r>
          </a:p>
          <a:p>
            <a:pPr marL="800100" marR="0" lvl="1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/>
            </a:pPr>
            <a:r>
              <a:rPr kumimoji="0" lang="zh-CN" altLang="en-US" b="0" i="0" u="none" strike="noStrike" kern="0" cap="none" spc="0" normalizeH="0" baseline="0" noProof="0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定位属性</a:t>
            </a:r>
          </a:p>
          <a:p>
            <a:pPr marL="800100" marR="0" lvl="1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/>
            </a:pPr>
            <a:r>
              <a:rPr kumimoji="0" lang="zh-CN" altLang="en-US" b="0" i="0" u="none" strike="noStrike" kern="0" cap="none" spc="0" normalizeH="0" baseline="0" noProof="0" dirty="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+mn-lt"/>
                <a:ea typeface="+mn-ea"/>
                <a:cs typeface="+mn-cs"/>
              </a:rPr>
              <a:t>尺寸属性</a:t>
            </a:r>
            <a:endParaRPr kumimoji="0" lang="en-US" altLang="zh-CN" b="0" i="0" u="none" strike="noStrike" kern="0" cap="none" spc="0" normalizeH="0" baseline="0" noProof="0" dirty="0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LnTx/>
              <a:uFillTx/>
              <a:latin typeface="+mn-lt"/>
              <a:ea typeface="+mn-ea"/>
              <a:cs typeface="+mn-cs"/>
            </a:endParaRPr>
          </a:p>
          <a:p>
            <a:pPr marL="457200" marR="0" lvl="1" indent="4572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kumimoji="0" lang="zh-CN" altLang="en-US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无法继承</a:t>
            </a: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Tx/>
              <a:buNone/>
              <a:defRPr/>
            </a:pPr>
            <a:r>
              <a:rPr kumimoji="0" lang="zh-CN" altLang="en-US" sz="3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  </a:t>
            </a:r>
          </a:p>
        </p:txBody>
      </p:sp>
      <p:sp>
        <p:nvSpPr>
          <p:cNvPr id="13314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vert="horz" wrap="square" lIns="91440" tIns="45720" rIns="91440" bIns="45720" anchor="t" anchorCtr="0"/>
          <a:lstStyle/>
          <a:p>
            <a:pPr eaLnBrk="1" hangingPunct="1"/>
            <a:r>
              <a:rPr altLang="zh-CN" sz="3800" dirty="0"/>
              <a:t>CSS继承性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3"/>
          <p:cNvSpPr>
            <a:spLocks noGrp="1"/>
          </p:cNvSpPr>
          <p:nvPr>
            <p:ph idx="1"/>
          </p:nvPr>
        </p:nvSpPr>
        <p:spPr>
          <a:xfrm>
            <a:off x="1315720" y="956945"/>
            <a:ext cx="9947910" cy="5673725"/>
          </a:xfrm>
        </p:spPr>
        <p:txBody>
          <a:bodyPr vert="horz" wrap="square" lIns="91440" tIns="45720" rIns="91440" bIns="45720" anchor="t" anchorCtr="0"/>
          <a:lstStyle/>
          <a:p>
            <a:pPr eaLnBrk="1" hangingPunct="1">
              <a:buFontTx/>
              <a:buNone/>
            </a:pPr>
            <a:r>
              <a:rPr lang="en-US" altLang="zh-CN" sz="3600" dirty="0">
                <a:solidFill>
                  <a:srgbClr val="003399"/>
                </a:solidFill>
              </a:rPr>
              <a:t>CSS</a:t>
            </a:r>
            <a:r>
              <a:rPr lang="zh-CN" altLang="en-US" sz="3600" dirty="0">
                <a:solidFill>
                  <a:srgbClr val="003399"/>
                </a:solidFill>
              </a:rPr>
              <a:t>样式的层叠性和特殊性权重</a:t>
            </a:r>
          </a:p>
          <a:p>
            <a:pPr marL="0" indent="711200" eaLnBrk="1" latinLnBrk="0" hangingPunct="1">
              <a:spcBef>
                <a:spcPts val="0"/>
              </a:spcBef>
              <a:buFontTx/>
              <a:buNone/>
              <a:extLst>
                <a:ext uri="{35155182-B16C-46BC-9424-99874614C6A1}">
                  <wpsdc:indentchars xmlns:wpsdc="http://www.wps.cn/officeDocument/2017/drawingmlCustomData" xmlns="" val="200" checksum="3773799597"/>
                </a:ext>
              </a:extLst>
            </a:pPr>
            <a:r>
              <a:rPr lang="zh-CN" altLang="en-US" sz="2800" dirty="0"/>
              <a:t>层叠性是指对于同一个标签元素可以设计多个样式。多个选择器可能会选择同一个元素时，会根据样式的权重顺序进行应用，最终应用权重最高的选择器。</a:t>
            </a:r>
          </a:p>
          <a:p>
            <a:pPr eaLnBrk="1" hangingPunct="1">
              <a:buFont typeface="Wingdings" panose="05000000000000000000" pitchFamily="2" charset="2"/>
              <a:buChar char="n"/>
            </a:pPr>
            <a:r>
              <a:rPr lang="zh-CN" altLang="en-US" sz="2800" dirty="0"/>
              <a:t>标签选择器，权重为</a:t>
            </a:r>
            <a:r>
              <a:rPr lang="en-US" altLang="zh-CN" sz="2800" dirty="0"/>
              <a:t>1</a:t>
            </a:r>
            <a:r>
              <a:rPr lang="zh-CN" altLang="en-US" sz="2800" dirty="0"/>
              <a:t>；</a:t>
            </a:r>
          </a:p>
          <a:p>
            <a:pPr eaLnBrk="1" hangingPunct="1">
              <a:buFont typeface="Wingdings" panose="05000000000000000000" pitchFamily="2" charset="2"/>
              <a:buChar char="n"/>
            </a:pPr>
            <a:r>
              <a:rPr lang="en-US" altLang="zh-CN" sz="2800" dirty="0"/>
              <a:t>class</a:t>
            </a:r>
            <a:r>
              <a:rPr lang="zh-CN" altLang="en-US" sz="2800" dirty="0"/>
              <a:t>选择器，权重为</a:t>
            </a:r>
            <a:r>
              <a:rPr lang="en-US" altLang="zh-CN" sz="2800" dirty="0"/>
              <a:t>10</a:t>
            </a:r>
            <a:r>
              <a:rPr lang="zh-CN" altLang="en-US" sz="2800" dirty="0"/>
              <a:t>；</a:t>
            </a:r>
          </a:p>
          <a:p>
            <a:pPr eaLnBrk="1" hangingPunct="1">
              <a:buFont typeface="Wingdings" panose="05000000000000000000" pitchFamily="2" charset="2"/>
              <a:buChar char="n"/>
            </a:pPr>
            <a:r>
              <a:rPr lang="en-US" altLang="zh-CN" sz="2800" dirty="0"/>
              <a:t>id</a:t>
            </a:r>
            <a:r>
              <a:rPr lang="zh-CN" altLang="en-US" sz="2800" dirty="0"/>
              <a:t>选择器，权重为</a:t>
            </a:r>
            <a:r>
              <a:rPr lang="en-US" altLang="zh-CN" sz="2800" dirty="0"/>
              <a:t>100</a:t>
            </a:r>
            <a:r>
              <a:rPr lang="zh-CN" altLang="en-US" sz="2800" dirty="0"/>
              <a:t>；</a:t>
            </a:r>
          </a:p>
          <a:p>
            <a:pPr eaLnBrk="1" hangingPunct="1">
              <a:buFont typeface="Wingdings" panose="05000000000000000000" pitchFamily="2" charset="2"/>
              <a:buChar char="n"/>
            </a:pPr>
            <a:r>
              <a:rPr lang="zh-CN" altLang="en-US" sz="2800" dirty="0"/>
              <a:t>在</a:t>
            </a:r>
            <a:r>
              <a:rPr lang="en-US" altLang="zh-CN" sz="2800" dirty="0"/>
              <a:t>html</a:t>
            </a:r>
            <a:r>
              <a:rPr lang="zh-CN" altLang="en-US" sz="2800" dirty="0"/>
              <a:t>标签中直接使用</a:t>
            </a:r>
            <a:r>
              <a:rPr lang="en-US" altLang="zh-CN" sz="2800" dirty="0"/>
              <a:t>style</a:t>
            </a:r>
            <a:r>
              <a:rPr lang="zh-CN" altLang="en-US" sz="2800" dirty="0"/>
              <a:t>属性，这里的</a:t>
            </a:r>
            <a:r>
              <a:rPr lang="en-US" altLang="zh-CN" sz="2800" dirty="0"/>
              <a:t>style</a:t>
            </a:r>
            <a:r>
              <a:rPr lang="zh-CN" altLang="en-US" sz="2800" dirty="0"/>
              <a:t>属性的权重为</a:t>
            </a:r>
            <a:r>
              <a:rPr lang="en-US" altLang="zh-CN" sz="2800" dirty="0"/>
              <a:t>1000</a:t>
            </a:r>
          </a:p>
          <a:p>
            <a:pPr eaLnBrk="1" hangingPunct="1">
              <a:buFont typeface="Wingdings" panose="05000000000000000000" pitchFamily="2" charset="2"/>
              <a:buChar char="n"/>
            </a:pPr>
            <a:r>
              <a:rPr lang="zh-CN" altLang="en-US" sz="2800" b="1" i="1" dirty="0">
                <a:solidFill>
                  <a:srgbClr val="C00000"/>
                </a:solidFill>
              </a:rPr>
              <a:t>权重一样时，会采用“层叠原则” 后定义的会被应用，可以使用  </a:t>
            </a:r>
            <a:r>
              <a:rPr lang="en-US" altLang="zh-CN" sz="2800" b="1" i="1" dirty="0">
                <a:solidFill>
                  <a:srgbClr val="FF0000"/>
                </a:solidFill>
              </a:rPr>
              <a:t>!important</a:t>
            </a:r>
            <a:r>
              <a:rPr lang="zh-CN" altLang="en-US" sz="2800" b="1" i="1" dirty="0">
                <a:solidFill>
                  <a:srgbClr val="FF0000"/>
                </a:solidFill>
              </a:rPr>
              <a:t>提升样式的优先级</a:t>
            </a:r>
          </a:p>
          <a:p>
            <a:pPr eaLnBrk="1" hangingPunct="1">
              <a:buFontTx/>
              <a:buNone/>
            </a:pPr>
            <a:r>
              <a:rPr lang="en-US" altLang="zh-CN" sz="2800" i="1" dirty="0">
                <a:solidFill>
                  <a:srgbClr val="0066FF"/>
                </a:solidFill>
              </a:rPr>
              <a:t>     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文本框 1"/>
          <p:cNvSpPr txBox="1"/>
          <p:nvPr/>
        </p:nvSpPr>
        <p:spPr>
          <a:xfrm>
            <a:off x="1586865" y="1654175"/>
            <a:ext cx="9589770" cy="4998085"/>
          </a:xfrm>
          <a:prstGeom prst="rect">
            <a:avLst/>
          </a:prstGeom>
          <a:noFill/>
          <a:ln w="9525">
            <a:noFill/>
          </a:ln>
        </p:spPr>
        <p:txBody>
          <a:bodyPr>
            <a:noAutofit/>
          </a:bodyPr>
          <a:lstStyle/>
          <a:p>
            <a:pPr eaLnBrk="0" hangingPunct="0"/>
            <a:r>
              <a:rPr lang="en-US" altLang="zh-CN" sz="2800" b="1" i="1" dirty="0">
                <a:solidFill>
                  <a:srgbClr val="C00000"/>
                </a:solidFill>
                <a:latin typeface="Arial" panose="020B0604020202020204" pitchFamily="34" charset="0"/>
              </a:rPr>
              <a:t>p span{...}      /*</a:t>
            </a:r>
            <a:r>
              <a:rPr lang="zh-CN" altLang="zh-CN" sz="2800" b="1" i="1" dirty="0">
                <a:solidFill>
                  <a:srgbClr val="C00000"/>
                </a:solidFill>
                <a:latin typeface="Arial" panose="020B0604020202020204" pitchFamily="34" charset="0"/>
              </a:rPr>
              <a:t>权重为</a:t>
            </a:r>
            <a:r>
              <a:rPr lang="en-US" altLang="zh-CN" sz="2800" b="1" i="1" dirty="0">
                <a:solidFill>
                  <a:srgbClr val="C00000"/>
                </a:solidFill>
                <a:latin typeface="Arial" panose="020B0604020202020204" pitchFamily="34" charset="0"/>
              </a:rPr>
              <a:t>1+1=2*/</a:t>
            </a:r>
            <a:endParaRPr lang="zh-CN" altLang="zh-CN" sz="2800" b="1" i="1" dirty="0">
              <a:solidFill>
                <a:srgbClr val="C00000"/>
              </a:solidFill>
              <a:latin typeface="Arial" panose="020B0604020202020204" pitchFamily="34" charset="0"/>
            </a:endParaRPr>
          </a:p>
          <a:p>
            <a:pPr eaLnBrk="0" hangingPunct="0"/>
            <a:r>
              <a:rPr lang="en-US" altLang="zh-CN" sz="2800" b="1" i="1" dirty="0">
                <a:solidFill>
                  <a:srgbClr val="C00000"/>
                </a:solidFill>
                <a:latin typeface="Arial" panose="020B0604020202020204" pitchFamily="34" charset="0"/>
              </a:rPr>
              <a:t>P.blue{...}      /*</a:t>
            </a:r>
            <a:r>
              <a:rPr lang="zh-CN" altLang="zh-CN" sz="2800" b="1" i="1" dirty="0">
                <a:solidFill>
                  <a:srgbClr val="C00000"/>
                </a:solidFill>
                <a:latin typeface="Arial" panose="020B0604020202020204" pitchFamily="34" charset="0"/>
              </a:rPr>
              <a:t>权重为</a:t>
            </a:r>
            <a:r>
              <a:rPr lang="en-US" altLang="zh-CN" sz="2800" b="1" i="1" dirty="0">
                <a:solidFill>
                  <a:srgbClr val="C00000"/>
                </a:solidFill>
                <a:latin typeface="Arial" panose="020B0604020202020204" pitchFamily="34" charset="0"/>
              </a:rPr>
              <a:t>1+10=11*/</a:t>
            </a:r>
            <a:endParaRPr lang="zh-CN" altLang="zh-CN" sz="2800" b="1" i="1" dirty="0">
              <a:solidFill>
                <a:srgbClr val="C00000"/>
              </a:solidFill>
              <a:latin typeface="Arial" panose="020B0604020202020204" pitchFamily="34" charset="0"/>
            </a:endParaRPr>
          </a:p>
          <a:p>
            <a:pPr eaLnBrk="0" hangingPunct="0"/>
            <a:r>
              <a:rPr lang="en-US" altLang="zh-CN" sz="2800" b="1" i="1" dirty="0">
                <a:solidFill>
                  <a:srgbClr val="C00000"/>
                </a:solidFill>
                <a:latin typeface="Arial" panose="020B0604020202020204" pitchFamily="34" charset="0"/>
              </a:rPr>
              <a:t>.blue div{...}  /*</a:t>
            </a:r>
            <a:r>
              <a:rPr lang="zh-CN" altLang="zh-CN" sz="2800" b="1" i="1" dirty="0">
                <a:solidFill>
                  <a:srgbClr val="C00000"/>
                </a:solidFill>
                <a:latin typeface="Arial" panose="020B0604020202020204" pitchFamily="34" charset="0"/>
              </a:rPr>
              <a:t>权重为</a:t>
            </a:r>
            <a:r>
              <a:rPr lang="en-US" altLang="zh-CN" sz="2800" b="1" i="1" dirty="0">
                <a:solidFill>
                  <a:srgbClr val="C00000"/>
                </a:solidFill>
                <a:latin typeface="Arial" panose="020B0604020202020204" pitchFamily="34" charset="0"/>
              </a:rPr>
              <a:t>10+1=11*/</a:t>
            </a:r>
            <a:endParaRPr lang="zh-CN" altLang="zh-CN" sz="2800" b="1" i="1" dirty="0">
              <a:solidFill>
                <a:srgbClr val="C00000"/>
              </a:solidFill>
              <a:latin typeface="Arial" panose="020B0604020202020204" pitchFamily="34" charset="0"/>
            </a:endParaRPr>
          </a:p>
          <a:p>
            <a:pPr eaLnBrk="0" hangingPunct="0"/>
            <a:r>
              <a:rPr lang="en-US" altLang="zh-CN" sz="2800" b="1" i="1" dirty="0">
                <a:solidFill>
                  <a:srgbClr val="C00000"/>
                </a:solidFill>
                <a:latin typeface="Arial" panose="020B0604020202020204" pitchFamily="34" charset="0"/>
              </a:rPr>
              <a:t>p.parent span{...}  /*</a:t>
            </a:r>
            <a:r>
              <a:rPr lang="zh-CN" altLang="zh-CN" sz="2800" b="1" i="1" dirty="0">
                <a:solidFill>
                  <a:srgbClr val="C00000"/>
                </a:solidFill>
                <a:latin typeface="Arial" panose="020B0604020202020204" pitchFamily="34" charset="0"/>
              </a:rPr>
              <a:t>权重为</a:t>
            </a:r>
            <a:r>
              <a:rPr lang="en-US" altLang="zh-CN" sz="2800" b="1" i="1" dirty="0">
                <a:solidFill>
                  <a:srgbClr val="C00000"/>
                </a:solidFill>
                <a:latin typeface="Arial" panose="020B0604020202020204" pitchFamily="34" charset="0"/>
              </a:rPr>
              <a:t>1+10+1=12*/</a:t>
            </a:r>
            <a:endParaRPr lang="zh-CN" altLang="zh-CN" sz="2800" b="1" i="1" dirty="0">
              <a:solidFill>
                <a:srgbClr val="C00000"/>
              </a:solidFill>
              <a:latin typeface="Arial" panose="020B0604020202020204" pitchFamily="34" charset="0"/>
            </a:endParaRPr>
          </a:p>
          <a:p>
            <a:pPr eaLnBrk="0" hangingPunct="0"/>
            <a:r>
              <a:rPr lang="en-US" altLang="zh-CN" sz="2800" b="1" i="1" dirty="0">
                <a:solidFill>
                  <a:srgbClr val="C00000"/>
                </a:solidFill>
                <a:latin typeface="Arial" panose="020B0604020202020204" pitchFamily="34" charset="0"/>
              </a:rPr>
              <a:t>p.parent .child{...} /*</a:t>
            </a:r>
            <a:r>
              <a:rPr lang="zh-CN" altLang="zh-CN" sz="2800" b="1" i="1" dirty="0">
                <a:solidFill>
                  <a:srgbClr val="C00000"/>
                </a:solidFill>
                <a:latin typeface="Arial" panose="020B0604020202020204" pitchFamily="34" charset="0"/>
              </a:rPr>
              <a:t>权重为</a:t>
            </a:r>
            <a:r>
              <a:rPr lang="en-US" altLang="zh-CN" sz="2800" b="1" i="1" dirty="0">
                <a:solidFill>
                  <a:srgbClr val="C00000"/>
                </a:solidFill>
                <a:latin typeface="Arial" panose="020B0604020202020204" pitchFamily="34" charset="0"/>
              </a:rPr>
              <a:t>1+10+10=21*/</a:t>
            </a:r>
            <a:endParaRPr lang="zh-CN" altLang="zh-CN" sz="2800" b="1" i="1" dirty="0">
              <a:solidFill>
                <a:srgbClr val="C00000"/>
              </a:solidFill>
              <a:latin typeface="Arial" panose="020B0604020202020204" pitchFamily="34" charset="0"/>
            </a:endParaRPr>
          </a:p>
          <a:p>
            <a:pPr eaLnBrk="0" hangingPunct="0"/>
            <a:r>
              <a:rPr lang="en-US" altLang="zh-CN" sz="2800" b="1" i="1" dirty="0">
                <a:solidFill>
                  <a:srgbClr val="C00000"/>
                </a:solidFill>
                <a:latin typeface="Arial" panose="020B0604020202020204" pitchFamily="34" charset="0"/>
              </a:rPr>
              <a:t>#header span{...}    /*</a:t>
            </a:r>
            <a:r>
              <a:rPr lang="zh-CN" altLang="zh-CN" sz="2800" b="1" i="1" dirty="0">
                <a:solidFill>
                  <a:srgbClr val="C00000"/>
                </a:solidFill>
                <a:latin typeface="Arial" panose="020B0604020202020204" pitchFamily="34" charset="0"/>
              </a:rPr>
              <a:t>权重为</a:t>
            </a:r>
            <a:r>
              <a:rPr lang="en-US" altLang="zh-CN" sz="2800" b="1" i="1" dirty="0">
                <a:solidFill>
                  <a:srgbClr val="C00000"/>
                </a:solidFill>
                <a:latin typeface="Arial" panose="020B0604020202020204" pitchFamily="34" charset="0"/>
              </a:rPr>
              <a:t>100+1=101*/</a:t>
            </a:r>
            <a:endParaRPr lang="zh-CN" altLang="zh-CN" sz="2800" b="1" i="1" dirty="0">
              <a:solidFill>
                <a:srgbClr val="C00000"/>
              </a:solidFill>
              <a:latin typeface="Arial" panose="020B0604020202020204" pitchFamily="34" charset="0"/>
            </a:endParaRPr>
          </a:p>
          <a:p>
            <a:pPr eaLnBrk="0" hangingPunct="0"/>
            <a:r>
              <a:rPr lang="en-US" altLang="zh-CN" sz="2800" b="1" i="1" dirty="0">
                <a:solidFill>
                  <a:srgbClr val="C00000"/>
                </a:solidFill>
                <a:latin typeface="Arial" panose="020B0604020202020204" pitchFamily="34" charset="0"/>
              </a:rPr>
              <a:t>#header span.blue{...} /*</a:t>
            </a:r>
            <a:r>
              <a:rPr lang="zh-CN" altLang="zh-CN" sz="2800" b="1" i="1" dirty="0">
                <a:solidFill>
                  <a:srgbClr val="C00000"/>
                </a:solidFill>
                <a:latin typeface="Arial" panose="020B0604020202020204" pitchFamily="34" charset="0"/>
              </a:rPr>
              <a:t>权重为</a:t>
            </a:r>
            <a:r>
              <a:rPr lang="en-US" altLang="zh-CN" sz="2800" b="1" i="1" dirty="0">
                <a:solidFill>
                  <a:srgbClr val="C00000"/>
                </a:solidFill>
                <a:latin typeface="Arial" panose="020B0604020202020204" pitchFamily="34" charset="0"/>
              </a:rPr>
              <a:t>100+1+10*/</a:t>
            </a:r>
            <a:endParaRPr lang="zh-CN" altLang="zh-CN" sz="2800" b="1" i="1" dirty="0">
              <a:solidFill>
                <a:srgbClr val="C00000"/>
              </a:solidFill>
              <a:latin typeface="Arial" panose="020B0604020202020204" pitchFamily="34" charset="0"/>
            </a:endParaRPr>
          </a:p>
          <a:p>
            <a:endParaRPr lang="zh-CN" altLang="en-US" sz="2800" dirty="0">
              <a:latin typeface="Arial" panose="020B0604020202020204" pitchFamily="34" charset="0"/>
            </a:endParaRPr>
          </a:p>
          <a:p>
            <a:endParaRPr lang="zh-CN" altLang="en-US" sz="2800" dirty="0">
              <a:latin typeface="Arial" panose="020B0604020202020204" pitchFamily="34" charset="0"/>
            </a:endParaRPr>
          </a:p>
          <a:p>
            <a:endParaRPr lang="zh-CN" altLang="en-US" sz="2800" dirty="0">
              <a:latin typeface="Arial" panose="020B0604020202020204" pitchFamily="34" charset="0"/>
            </a:endParaRPr>
          </a:p>
          <a:p>
            <a:endParaRPr lang="zh-CN" altLang="en-US" sz="2800" dirty="0">
              <a:latin typeface="Arial" panose="020B0604020202020204" pitchFamily="34" charset="0"/>
            </a:endParaRPr>
          </a:p>
          <a:p>
            <a:endParaRPr lang="zh-CN" altLang="en-US" sz="2800" dirty="0">
              <a:latin typeface="Arial" panose="020B0604020202020204" pitchFamily="34" charset="0"/>
            </a:endParaRPr>
          </a:p>
          <a:p>
            <a:endParaRPr lang="zh-CN" altLang="en-US" sz="2800" dirty="0">
              <a:latin typeface="Arial" panose="020B0604020202020204" pitchFamily="34" charset="0"/>
            </a:endParaRPr>
          </a:p>
          <a:p>
            <a:endParaRPr lang="zh-CN" altLang="en-US" sz="2800" dirty="0">
              <a:latin typeface="Arial" panose="020B0604020202020204" pitchFamily="34" charset="0"/>
            </a:endParaRPr>
          </a:p>
          <a:p>
            <a:endParaRPr lang="zh-CN" altLang="en-US" sz="2800" dirty="0">
              <a:latin typeface="Arial" panose="020B0604020202020204" pitchFamily="34" charset="0"/>
            </a:endParaRPr>
          </a:p>
        </p:txBody>
      </p:sp>
      <p:sp>
        <p:nvSpPr>
          <p:cNvPr id="19459" name="矩形 6147"/>
          <p:cNvSpPr/>
          <p:nvPr/>
        </p:nvSpPr>
        <p:spPr>
          <a:xfrm>
            <a:off x="2424113" y="333375"/>
            <a:ext cx="3535680" cy="76835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altLang="en-US" sz="4400" dirty="0">
                <a:latin typeface="Arial" panose="020B0604020202020204" pitchFamily="34" charset="0"/>
              </a:rPr>
              <a:t>权重可以累加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矩形 6146"/>
          <p:cNvSpPr>
            <a:spLocks noRot="1"/>
          </p:cNvSpPr>
          <p:nvPr/>
        </p:nvSpPr>
        <p:spPr>
          <a:xfrm>
            <a:off x="2063750" y="1676400"/>
            <a:ext cx="8280400" cy="4321175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eaLnBrk="0" hangingPunct="0">
              <a:spcBef>
                <a:spcPct val="20000"/>
              </a:spcBef>
            </a:pPr>
            <a:endParaRPr lang="zh-CN" altLang="zh-CN" sz="2800" b="1" i="1" dirty="0">
              <a:solidFill>
                <a:srgbClr val="C00000"/>
              </a:solidFill>
              <a:latin typeface="Arial" panose="020B0604020202020204" pitchFamily="34" charset="0"/>
            </a:endParaRPr>
          </a:p>
          <a:p>
            <a:pPr eaLnBrk="0" hangingPunct="0">
              <a:spcBef>
                <a:spcPct val="20000"/>
              </a:spcBef>
            </a:pPr>
            <a:endParaRPr lang="zh-CN" altLang="zh-CN" sz="2800" b="1" dirty="0">
              <a:latin typeface="Arial" panose="020B0604020202020204" pitchFamily="34" charset="0"/>
            </a:endParaRPr>
          </a:p>
          <a:p>
            <a:pPr eaLnBrk="0" hangingPunct="0">
              <a:spcBef>
                <a:spcPct val="20000"/>
              </a:spcBef>
            </a:pPr>
            <a:r>
              <a:rPr lang="en-US" altLang="zh-CN" sz="2800" b="1" i="1" dirty="0">
                <a:solidFill>
                  <a:srgbClr val="C00000"/>
                </a:solidFill>
                <a:latin typeface="Arial" panose="020B0604020202020204" pitchFamily="34" charset="0"/>
              </a:rPr>
              <a:t>    </a:t>
            </a:r>
            <a:endParaRPr lang="zh-CN" altLang="zh-CN" sz="2800" b="1" i="1" dirty="0">
              <a:solidFill>
                <a:srgbClr val="C00000"/>
              </a:solidFill>
              <a:latin typeface="Arial" panose="020B0604020202020204" pitchFamily="34" charset="0"/>
            </a:endParaRPr>
          </a:p>
          <a:p>
            <a:pPr eaLnBrk="0" hangingPunct="0">
              <a:spcBef>
                <a:spcPct val="20000"/>
              </a:spcBef>
            </a:pPr>
            <a:endParaRPr lang="en-US" altLang="zh-CN" sz="2800" b="1" i="1" dirty="0">
              <a:solidFill>
                <a:srgbClr val="C00000"/>
              </a:solidFill>
              <a:latin typeface="Arial" panose="020B0604020202020204" pitchFamily="34" charset="0"/>
            </a:endParaRPr>
          </a:p>
          <a:p>
            <a:pPr eaLnBrk="0" hangingPunct="0">
              <a:spcBef>
                <a:spcPct val="20000"/>
              </a:spcBef>
            </a:pPr>
            <a:endParaRPr lang="zh-CN" altLang="zh-CN" sz="2800" b="1" i="1" dirty="0">
              <a:solidFill>
                <a:srgbClr val="C00000"/>
              </a:solidFill>
              <a:latin typeface="Arial" panose="020B0604020202020204" pitchFamily="34" charset="0"/>
            </a:endParaRPr>
          </a:p>
          <a:p>
            <a:pPr eaLnBrk="0" hangingPunct="0">
              <a:spcBef>
                <a:spcPct val="20000"/>
              </a:spcBef>
            </a:pPr>
            <a:endParaRPr lang="zh-CN" altLang="zh-CN" sz="2800" b="1" i="1" dirty="0">
              <a:solidFill>
                <a:srgbClr val="C00000"/>
              </a:solidFill>
              <a:latin typeface="Arial" panose="020B0604020202020204" pitchFamily="34" charset="0"/>
            </a:endParaRPr>
          </a:p>
          <a:p>
            <a:pPr eaLnBrk="0" hangingPunct="0">
              <a:spcBef>
                <a:spcPct val="20000"/>
              </a:spcBef>
            </a:pPr>
            <a:endParaRPr lang="zh-CN" altLang="zh-CN" sz="2800" b="1" i="1" dirty="0">
              <a:solidFill>
                <a:srgbClr val="C00000"/>
              </a:solidFill>
              <a:latin typeface="Arial" panose="020B0604020202020204" pitchFamily="34" charset="0"/>
            </a:endParaRPr>
          </a:p>
          <a:p>
            <a:pPr eaLnBrk="0" hangingPunct="0">
              <a:spcBef>
                <a:spcPct val="20000"/>
              </a:spcBef>
            </a:pPr>
            <a:endParaRPr lang="zh-CN" altLang="en-US" sz="2800" dirty="0">
              <a:latin typeface="Arial" panose="020B0604020202020204" pitchFamily="34" charset="0"/>
            </a:endParaRPr>
          </a:p>
        </p:txBody>
      </p:sp>
      <p:sp>
        <p:nvSpPr>
          <p:cNvPr id="20483" name="矩形 6147"/>
          <p:cNvSpPr/>
          <p:nvPr/>
        </p:nvSpPr>
        <p:spPr>
          <a:xfrm>
            <a:off x="2424113" y="333375"/>
            <a:ext cx="4436745" cy="76835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eaLnBrk="0" hangingPunct="0">
              <a:spcBef>
                <a:spcPct val="20000"/>
              </a:spcBef>
            </a:pPr>
            <a:r>
              <a:rPr lang="en-US" altLang="zh-CN" sz="4400" dirty="0">
                <a:latin typeface="Arial" panose="020B0604020202020204" pitchFamily="34" charset="0"/>
                <a:ea typeface="黑体" panose="02010609060101010101" pitchFamily="49" charset="-122"/>
              </a:rPr>
              <a:t>Chrome</a:t>
            </a:r>
            <a:r>
              <a:rPr lang="zh-CN" altLang="zh-CN" sz="4400" dirty="0">
                <a:latin typeface="Arial" panose="020B0604020202020204" pitchFamily="34" charset="0"/>
                <a:ea typeface="黑体" panose="02010609060101010101" pitchFamily="49" charset="-122"/>
              </a:rPr>
              <a:t>调试</a:t>
            </a:r>
            <a:r>
              <a:rPr lang="en-US" altLang="zh-CN" sz="4400" dirty="0">
                <a:latin typeface="Arial" panose="020B0604020202020204" pitchFamily="34" charset="0"/>
                <a:ea typeface="黑体" panose="02010609060101010101" pitchFamily="49" charset="-122"/>
              </a:rPr>
              <a:t>CSS</a:t>
            </a:r>
          </a:p>
        </p:txBody>
      </p:sp>
      <p:sp>
        <p:nvSpPr>
          <p:cNvPr id="20484" name="矩形 1"/>
          <p:cNvSpPr/>
          <p:nvPr/>
        </p:nvSpPr>
        <p:spPr>
          <a:xfrm>
            <a:off x="2208213" y="1492250"/>
            <a:ext cx="7775575" cy="95313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br>
              <a:rPr lang="en-US" altLang="zh-CN" sz="2800" dirty="0">
                <a:latin typeface="Arial" panose="020B0604020202020204" pitchFamily="34" charset="0"/>
              </a:rPr>
            </a:br>
            <a:endParaRPr lang="en-US" altLang="zh-CN" sz="2800" dirty="0">
              <a:latin typeface="Arial" panose="020B0604020202020204" pitchFamily="34" charset="0"/>
            </a:endParaRPr>
          </a:p>
        </p:txBody>
      </p:sp>
      <p:pic>
        <p:nvPicPr>
          <p:cNvPr id="20485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9560" y="1628775"/>
            <a:ext cx="9411335" cy="483489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t" anchorCtr="0"/>
          <a:lstStyle/>
          <a:p>
            <a:r>
              <a:rPr lang="en-US" altLang="zh-CN" dirty="0"/>
              <a:t>CSS</a:t>
            </a:r>
            <a:r>
              <a:rPr lang="zh-CN" altLang="en-US" dirty="0"/>
              <a:t>学习推荐</a:t>
            </a:r>
          </a:p>
        </p:txBody>
      </p:sp>
      <p:sp>
        <p:nvSpPr>
          <p:cNvPr id="21507" name="内容占位符 2"/>
          <p:cNvSpPr>
            <a:spLocks noGrp="1"/>
          </p:cNvSpPr>
          <p:nvPr>
            <p:ph idx="1"/>
          </p:nvPr>
        </p:nvSpPr>
        <p:spPr/>
        <p:txBody>
          <a:bodyPr vert="horz" wrap="square" lIns="91440" tIns="45720" rIns="91440" bIns="45720" anchor="t" anchorCtr="0"/>
          <a:lstStyle/>
          <a:p>
            <a:pPr eaLnBrk="1" hangingPunct="1">
              <a:buFontTx/>
              <a:buNone/>
            </a:pPr>
            <a:r>
              <a:rPr lang="zh-CN" altLang="en-US" dirty="0"/>
              <a:t>请参考网站 </a:t>
            </a:r>
            <a:r>
              <a:rPr lang="en-US" altLang="zh-CN" dirty="0"/>
              <a:t>http://css.doyoe.com/</a:t>
            </a:r>
          </a:p>
          <a:p>
            <a:pPr eaLnBrk="1" hangingPunct="1">
              <a:buFontTx/>
              <a:buNone/>
            </a:pPr>
            <a:r>
              <a:rPr lang="en-US" altLang="zh-CN" dirty="0"/>
              <a:t>  </a:t>
            </a:r>
            <a:r>
              <a:rPr lang="zh-CN" altLang="en-US" dirty="0"/>
              <a:t>上面有“</a:t>
            </a:r>
            <a:r>
              <a:rPr lang="en-US" altLang="zh-CN" dirty="0"/>
              <a:t>CSS</a:t>
            </a:r>
            <a:r>
              <a:rPr lang="zh-CN" altLang="en-US" dirty="0"/>
              <a:t>在线手册”可进行查阅与学习！</a:t>
            </a:r>
            <a:endParaRPr lang="en-US" altLang="zh-CN" dirty="0"/>
          </a:p>
          <a:p>
            <a:pPr eaLnBrk="1" hangingPunct="1">
              <a:buFontTx/>
              <a:buNone/>
            </a:pPr>
            <a:endParaRPr lang="en-US" altLang="zh-CN" dirty="0"/>
          </a:p>
          <a:p>
            <a:pPr eaLnBrk="1" hangingPunct="1">
              <a:buNone/>
            </a:pPr>
            <a:r>
              <a:rPr lang="en-US" altLang="zh-CN" dirty="0"/>
              <a:t>W3school  </a:t>
            </a:r>
            <a:r>
              <a:rPr lang="en-US" altLang="zh-CN" dirty="0">
                <a:hlinkClick r:id="rId2"/>
              </a:rPr>
              <a:t>http://www.w3school.com.cn/</a:t>
            </a:r>
            <a:endParaRPr lang="en-US" altLang="zh-CN" dirty="0"/>
          </a:p>
          <a:p>
            <a:pPr eaLnBrk="1" hangingPunct="1">
              <a:buNone/>
            </a:pPr>
            <a:endParaRPr lang="en-US" altLang="zh-CN" dirty="0"/>
          </a:p>
          <a:p>
            <a:pPr eaLnBrk="1" hangingPunct="1">
              <a:buNone/>
            </a:pPr>
            <a:r>
              <a:rPr lang="en-US" altLang="zh-CN" dirty="0"/>
              <a:t>CSS</a:t>
            </a:r>
            <a:r>
              <a:rPr lang="zh-CN" altLang="en-US" dirty="0"/>
              <a:t>参考手册</a:t>
            </a:r>
            <a:r>
              <a:rPr lang="en-US" altLang="zh-CN" dirty="0"/>
              <a:t>/</a:t>
            </a:r>
            <a:r>
              <a:rPr lang="zh-CN" altLang="en-US" dirty="0"/>
              <a:t>菜鸟教程</a:t>
            </a:r>
            <a:r>
              <a:rPr lang="en-US" altLang="zh-CN" dirty="0"/>
              <a:t>https://www.runoob.com/cssref/css-reference.html</a:t>
            </a:r>
            <a:endParaRPr lang="zh-CN" altLang="en-US" dirty="0"/>
          </a:p>
          <a:p>
            <a:pPr>
              <a:buFont typeface="Wingdings" panose="05000000000000000000" pitchFamily="2" charset="2"/>
              <a:buChar char="n"/>
            </a:pPr>
            <a:endParaRPr lang="zh-CN" altLang="en-US" dirty="0"/>
          </a:p>
        </p:txBody>
      </p:sp>
      <p:sp>
        <p:nvSpPr>
          <p:cNvPr id="4" name="灯片编号占位符 3"/>
          <p:cNvSpPr txBox="1">
            <a:spLocks noGrp="1"/>
          </p:cNvSpPr>
          <p:nvPr>
            <p:ph type="sldNum" sz="quarter" idx="12"/>
          </p:nvPr>
        </p:nvSpPr>
        <p:spPr bwMode="auto">
          <a:xfrm>
            <a:off x="8077200" y="6243638"/>
            <a:ext cx="2133600" cy="457200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>
              <a:buNone/>
            </a:pPr>
            <a:fld id="{9A0DB2DC-4C9A-4742-B13C-FB6460FD3503}" type="slidenum">
              <a:rPr lang="en-US" altLang="zh-CN" sz="1200" dirty="0">
                <a:latin typeface="Garamond" panose="02020404030301010803" pitchFamily="18" charset="0"/>
              </a:rPr>
              <a:t>18</a:t>
            </a:fld>
            <a:endParaRPr lang="en-US" altLang="zh-CN" sz="1200" dirty="0">
              <a:latin typeface="Garamond" panose="02020404030301010803" pitchFamily="18" charset="0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t" anchorCtr="0"/>
          <a:lstStyle/>
          <a:p>
            <a:pPr eaLnBrk="1" hangingPunct="1"/>
            <a:r>
              <a:rPr lang="zh-CN" altLang="en-US" dirty="0"/>
              <a:t>第二部分 </a:t>
            </a:r>
            <a:r>
              <a:rPr lang="en-US" altLang="zh-CN" dirty="0"/>
              <a:t>CSS</a:t>
            </a:r>
            <a:r>
              <a:rPr lang="zh-CN" altLang="en-US" dirty="0"/>
              <a:t>选择器的语法构造</a:t>
            </a:r>
          </a:p>
        </p:txBody>
      </p:sp>
      <p:sp>
        <p:nvSpPr>
          <p:cNvPr id="22531" name="Rectangle 3"/>
          <p:cNvSpPr>
            <a:spLocks noGrp="1"/>
          </p:cNvSpPr>
          <p:nvPr>
            <p:ph idx="1"/>
          </p:nvPr>
        </p:nvSpPr>
        <p:spPr/>
        <p:txBody>
          <a:bodyPr vert="horz" wrap="square" lIns="91440" tIns="45720" rIns="91440" bIns="45720" anchor="t" anchorCtr="0"/>
          <a:lstStyle/>
          <a:p>
            <a:pPr eaLnBrk="1" hangingPunct="1">
              <a:buNone/>
            </a:pPr>
            <a:r>
              <a:rPr lang="en-US" altLang="zh-CN" dirty="0"/>
              <a:t>		   </a:t>
            </a:r>
            <a:r>
              <a:rPr lang="zh-CN" altLang="en-US" dirty="0"/>
              <a:t>要想使</a:t>
            </a:r>
            <a:r>
              <a:rPr lang="en-US" altLang="zh-CN" dirty="0"/>
              <a:t>CSS</a:t>
            </a:r>
            <a:r>
              <a:rPr lang="zh-CN" altLang="en-US" dirty="0"/>
              <a:t>样式应用到特定的</a:t>
            </a:r>
            <a:r>
              <a:rPr lang="en-US" altLang="zh-CN" dirty="0"/>
              <a:t>HTML</a:t>
            </a:r>
            <a:r>
              <a:rPr lang="zh-CN" altLang="en-US" dirty="0"/>
              <a:t>元素，需要找到这个元素，执行这一任务的样式规则叫选择器。</a:t>
            </a:r>
          </a:p>
          <a:p>
            <a:pPr eaLnBrk="1" hangingPunct="1">
              <a:buNone/>
            </a:pPr>
            <a:r>
              <a:rPr lang="en-US" altLang="zh-CN" dirty="0"/>
              <a:t>selector </a:t>
            </a:r>
          </a:p>
          <a:p>
            <a:pPr eaLnBrk="1" hangingPunct="1">
              <a:buNone/>
            </a:pPr>
            <a:r>
              <a:rPr lang="en-US" altLang="zh-CN" dirty="0"/>
              <a:t>{</a:t>
            </a:r>
          </a:p>
          <a:p>
            <a:pPr eaLnBrk="1" hangingPunct="1">
              <a:buNone/>
            </a:pPr>
            <a:r>
              <a:rPr lang="en-US" altLang="zh-CN" dirty="0"/>
              <a:t>	property: value</a:t>
            </a:r>
            <a:r>
              <a:rPr lang="zh-CN" altLang="en-US" dirty="0"/>
              <a:t>；</a:t>
            </a:r>
          </a:p>
          <a:p>
            <a:pPr eaLnBrk="1" hangingPunct="1">
              <a:buNone/>
            </a:pPr>
            <a:r>
              <a:rPr lang="en-US" altLang="zh-CN" dirty="0"/>
              <a:t>}</a:t>
            </a:r>
          </a:p>
          <a:p>
            <a:pPr eaLnBrk="1" hangingPunct="1">
              <a:buNone/>
            </a:pPr>
            <a:endParaRPr lang="en-US" altLang="zh-CN" dirty="0"/>
          </a:p>
          <a:p>
            <a:pPr eaLnBrk="1" hangingPunct="1">
              <a:buNone/>
            </a:pPr>
            <a:r>
              <a:rPr lang="en-US" altLang="zh-CN" sz="1800" dirty="0"/>
              <a:t>http://www.w3school.com.cn/css/css_selector_type.asp </a:t>
            </a:r>
          </a:p>
        </p:txBody>
      </p:sp>
      <p:pic>
        <p:nvPicPr>
          <p:cNvPr id="22532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4788" y="3429000"/>
            <a:ext cx="2406650" cy="26638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t" anchorCtr="0"/>
          <a:lstStyle/>
          <a:p>
            <a:pPr eaLnBrk="1" hangingPunct="1"/>
            <a:r>
              <a:rPr lang="zh-CN" altLang="en-US" dirty="0">
                <a:solidFill>
                  <a:srgbClr val="CE6E2F"/>
                </a:solidFill>
              </a:rPr>
              <a:t>第一部分</a:t>
            </a:r>
            <a:r>
              <a:rPr lang="zh-CN" altLang="en-US" dirty="0"/>
              <a:t> 使用</a:t>
            </a:r>
            <a:r>
              <a:rPr lang="en-US" altLang="zh-CN" dirty="0"/>
              <a:t>CSS</a:t>
            </a:r>
          </a:p>
        </p:txBody>
      </p:sp>
      <p:sp>
        <p:nvSpPr>
          <p:cNvPr id="5123" name="Rectangle 3"/>
          <p:cNvSpPr>
            <a:spLocks noGrp="1"/>
          </p:cNvSpPr>
          <p:nvPr>
            <p:ph idx="1"/>
          </p:nvPr>
        </p:nvSpPr>
        <p:spPr>
          <a:xfrm>
            <a:off x="1587500" y="1600200"/>
            <a:ext cx="9427210" cy="5116830"/>
          </a:xfrm>
        </p:spPr>
        <p:txBody>
          <a:bodyPr vert="horz" wrap="square" lIns="91440" tIns="45720" rIns="91440" bIns="45720" anchor="t" anchorCtr="0"/>
          <a:lstStyle/>
          <a:p>
            <a:pPr eaLnBrk="1" hangingPunct="1">
              <a:buFontTx/>
              <a:buNone/>
            </a:pPr>
            <a:r>
              <a:rPr lang="zh-CN" altLang="en-US" b="1" dirty="0"/>
              <a:t>一、什么叫</a:t>
            </a:r>
            <a:r>
              <a:rPr lang="en-US" altLang="zh-CN" b="1" dirty="0"/>
              <a:t>CSS</a:t>
            </a:r>
          </a:p>
          <a:p>
            <a:pPr eaLnBrk="1" hangingPunct="1">
              <a:buFontTx/>
              <a:buNone/>
            </a:pPr>
            <a:r>
              <a:rPr lang="en-US" altLang="zh-CN" dirty="0"/>
              <a:t>        CSS</a:t>
            </a:r>
            <a:r>
              <a:rPr lang="zh-CN" altLang="en-US" dirty="0"/>
              <a:t>（</a:t>
            </a:r>
            <a:r>
              <a:rPr lang="en-US" altLang="zh-CN" dirty="0"/>
              <a:t>Cascading Style Sheets</a:t>
            </a:r>
            <a:r>
              <a:rPr lang="zh-CN" altLang="en-US" dirty="0"/>
              <a:t>）：</a:t>
            </a:r>
            <a:r>
              <a:rPr lang="zh-CN" altLang="en-US" i="1" dirty="0">
                <a:solidFill>
                  <a:srgbClr val="FF0000"/>
                </a:solidFill>
              </a:rPr>
              <a:t>层叠</a:t>
            </a:r>
            <a:r>
              <a:rPr lang="zh-CN" altLang="en-US" dirty="0"/>
              <a:t>样式表，一种定义样式的语言，用于描述如何格式化和显示网页中的信息。目前标准是</a:t>
            </a:r>
            <a:r>
              <a:rPr lang="en-US" altLang="zh-CN" dirty="0"/>
              <a:t>CSS 3.0</a:t>
            </a:r>
            <a:r>
              <a:rPr lang="zh-CN" altLang="en-US" dirty="0"/>
              <a:t>。</a:t>
            </a:r>
          </a:p>
          <a:p>
            <a:pPr eaLnBrk="1" hangingPunct="1">
              <a:buFontTx/>
              <a:buNone/>
            </a:pPr>
            <a:r>
              <a:rPr lang="en-US" altLang="zh-CN" dirty="0"/>
              <a:t>        </a:t>
            </a:r>
            <a:r>
              <a:rPr lang="zh-CN" altLang="en-US" dirty="0"/>
              <a:t>层叠：一种类似</a:t>
            </a:r>
            <a:r>
              <a:rPr lang="zh-CN" altLang="en-US" dirty="0">
                <a:solidFill>
                  <a:srgbClr val="FF0000"/>
                </a:solidFill>
              </a:rPr>
              <a:t>继承</a:t>
            </a:r>
            <a:r>
              <a:rPr lang="zh-CN" altLang="en-US" dirty="0"/>
              <a:t>的关系，父特征传递给子，子有更特殊的特征。基样式规则适用于整个样式表，但可以被更具体的样式规则覆盖。</a:t>
            </a:r>
            <a:endParaRPr lang="en-US" altLang="zh-CN" dirty="0"/>
          </a:p>
          <a:p>
            <a:pPr eaLnBrk="1" hangingPunct="1">
              <a:buFontTx/>
              <a:buNone/>
            </a:pPr>
            <a:endParaRPr lang="zh-CN" altLang="en-US" dirty="0"/>
          </a:p>
          <a:p>
            <a:pPr eaLnBrk="1" hangingPunct="1">
              <a:buFontTx/>
              <a:buNone/>
            </a:pPr>
            <a:r>
              <a:rPr lang="zh-CN" altLang="en-US" i="1" dirty="0">
                <a:solidFill>
                  <a:srgbClr val="FF0000"/>
                </a:solidFill>
              </a:rPr>
              <a:t>掌握</a:t>
            </a:r>
            <a:r>
              <a:rPr lang="en-US" altLang="zh-CN" i="1" dirty="0">
                <a:solidFill>
                  <a:srgbClr val="FF0000"/>
                </a:solidFill>
              </a:rPr>
              <a:t>CSS</a:t>
            </a:r>
            <a:r>
              <a:rPr lang="zh-CN" altLang="en-US" i="1" dirty="0">
                <a:solidFill>
                  <a:srgbClr val="FF0000"/>
                </a:solidFill>
              </a:rPr>
              <a:t>是作为一个</a:t>
            </a:r>
            <a:r>
              <a:rPr lang="en-US" altLang="zh-CN" i="1" dirty="0">
                <a:solidFill>
                  <a:srgbClr val="FF0000"/>
                </a:solidFill>
              </a:rPr>
              <a:t>html5</a:t>
            </a:r>
            <a:r>
              <a:rPr lang="zh-CN" altLang="en-US" i="1" dirty="0">
                <a:solidFill>
                  <a:srgbClr val="FF0000"/>
                </a:solidFill>
              </a:rPr>
              <a:t>程序员必须具备的知识！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t" anchorCtr="0"/>
          <a:lstStyle/>
          <a:p>
            <a:pPr eaLnBrk="1" hangingPunct="1"/>
            <a:r>
              <a:rPr lang="en-US" altLang="zh-CN" dirty="0"/>
              <a:t>CSS</a:t>
            </a:r>
            <a:r>
              <a:rPr lang="zh-CN" altLang="en-US" dirty="0"/>
              <a:t>常用选择器</a:t>
            </a:r>
            <a:endParaRPr lang="en-US" altLang="zh-CN" dirty="0"/>
          </a:p>
        </p:txBody>
      </p:sp>
      <p:sp>
        <p:nvSpPr>
          <p:cNvPr id="23555" name="Rectangle 3"/>
          <p:cNvSpPr>
            <a:spLocks noGrp="1"/>
          </p:cNvSpPr>
          <p:nvPr>
            <p:ph idx="1"/>
          </p:nvPr>
        </p:nvSpPr>
        <p:spPr>
          <a:xfrm>
            <a:off x="1703705" y="1701165"/>
            <a:ext cx="7396480" cy="4869180"/>
          </a:xfrm>
          <a:ln w="38100">
            <a:solidFill>
              <a:srgbClr val="33CCCC">
                <a:alpha val="100000"/>
              </a:srgbClr>
            </a:solidFill>
            <a:miter lim="800000"/>
          </a:ln>
        </p:spPr>
        <p:txBody>
          <a:bodyPr vert="horz" wrap="square" lIns="91440" tIns="45720" rIns="91440" bIns="45720" anchor="t" anchorCtr="0"/>
          <a:lstStyle/>
          <a:p>
            <a:r>
              <a:rPr lang="zh-CN" altLang="en-US" dirty="0"/>
              <a:t>标签选择器</a:t>
            </a:r>
          </a:p>
          <a:p>
            <a:pPr lvl="1"/>
            <a:r>
              <a:rPr lang="en-US" altLang="zh-CN" dirty="0"/>
              <a:t>div{</a:t>
            </a:r>
          </a:p>
          <a:p>
            <a:pPr lvl="1"/>
            <a:r>
              <a:rPr lang="en-US" altLang="zh-CN" dirty="0"/>
              <a:t>background-color:red;</a:t>
            </a:r>
          </a:p>
          <a:p>
            <a:pPr lvl="1"/>
            <a:r>
              <a:rPr lang="en-US" altLang="zh-CN" dirty="0"/>
              <a:t>}</a:t>
            </a:r>
          </a:p>
          <a:p>
            <a:r>
              <a:rPr lang="zh-CN" altLang="en-US" dirty="0"/>
              <a:t>类别选择器</a:t>
            </a:r>
          </a:p>
          <a:p>
            <a:pPr lvl="1"/>
            <a:r>
              <a:rPr lang="en-US" altLang="zh-CN" dirty="0"/>
              <a:t>.myClass{</a:t>
            </a:r>
          </a:p>
          <a:p>
            <a:pPr lvl="1"/>
            <a:r>
              <a:rPr lang="en-US" altLang="zh-CN" dirty="0"/>
              <a:t>background-color:yellow;</a:t>
            </a:r>
          </a:p>
          <a:p>
            <a:pPr lvl="1"/>
            <a:r>
              <a:rPr lang="en-US" altLang="zh-CN" dirty="0"/>
              <a:t>}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t" anchorCtr="0"/>
          <a:lstStyle/>
          <a:p>
            <a:pPr eaLnBrk="1" hangingPunct="1"/>
            <a:r>
              <a:rPr lang="en-US" altLang="zh-CN" dirty="0"/>
              <a:t>CSS</a:t>
            </a:r>
            <a:r>
              <a:rPr lang="zh-CN" altLang="en-US" dirty="0"/>
              <a:t>常用选择器</a:t>
            </a:r>
            <a:endParaRPr lang="en-US" altLang="zh-CN" dirty="0"/>
          </a:p>
        </p:txBody>
      </p:sp>
      <p:sp>
        <p:nvSpPr>
          <p:cNvPr id="24579" name="Rectangle 3"/>
          <p:cNvSpPr>
            <a:spLocks noGrp="1"/>
          </p:cNvSpPr>
          <p:nvPr>
            <p:ph idx="1"/>
          </p:nvPr>
        </p:nvSpPr>
        <p:spPr>
          <a:xfrm>
            <a:off x="1769110" y="1700530"/>
            <a:ext cx="7470140" cy="4547870"/>
          </a:xfrm>
          <a:ln w="38100">
            <a:solidFill>
              <a:srgbClr val="33CCCC">
                <a:alpha val="100000"/>
              </a:srgbClr>
            </a:solidFill>
            <a:miter lim="800000"/>
          </a:ln>
        </p:spPr>
        <p:txBody>
          <a:bodyPr vert="horz" wrap="square" lIns="91440" tIns="45720" rIns="91440" bIns="45720" anchor="t" anchorCtr="0"/>
          <a:lstStyle/>
          <a:p>
            <a:pPr marL="0" indent="0">
              <a:buNone/>
            </a:pPr>
            <a:r>
              <a:rPr lang="en-US" altLang="zh-CN" dirty="0"/>
              <a:t>3. ID</a:t>
            </a:r>
            <a:r>
              <a:rPr lang="zh-CN" altLang="en-US" dirty="0"/>
              <a:t>选择器</a:t>
            </a:r>
          </a:p>
          <a:p>
            <a:pPr lvl="1"/>
            <a:r>
              <a:rPr lang="en-US" altLang="zh-CN" dirty="0"/>
              <a:t>#myId{</a:t>
            </a:r>
          </a:p>
          <a:p>
            <a:pPr lvl="1"/>
            <a:r>
              <a:rPr lang="en-US" altLang="zh-CN" dirty="0"/>
              <a:t>background:black;</a:t>
            </a:r>
          </a:p>
          <a:p>
            <a:pPr lvl="1"/>
            <a:r>
              <a:rPr lang="en-US" altLang="zh-CN" dirty="0"/>
              <a:t>}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5"/>
          <p:cNvSpPr txBox="1">
            <a:spLocks noGrp="1"/>
          </p:cNvSpPr>
          <p:nvPr>
            <p:ph type="sldNum" sz="quarter" idx="12"/>
          </p:nvPr>
        </p:nvSpPr>
        <p:spPr bwMode="auto">
          <a:xfrm>
            <a:off x="8077200" y="6243638"/>
            <a:ext cx="2133600" cy="457200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>
              <a:buNone/>
            </a:pPr>
            <a:fld id="{9A0DB2DC-4C9A-4742-B13C-FB6460FD3503}" type="slidenum">
              <a:rPr lang="en-US" altLang="zh-CN" sz="1200" dirty="0">
                <a:latin typeface="Garamond" panose="02020404030301010803" pitchFamily="18" charset="0"/>
              </a:rPr>
              <a:t>22</a:t>
            </a:fld>
            <a:endParaRPr lang="en-US" altLang="zh-CN" sz="1200" dirty="0">
              <a:latin typeface="Garamond" panose="02020404030301010803" pitchFamily="18" charset="0"/>
            </a:endParaRPr>
          </a:p>
        </p:txBody>
      </p:sp>
      <p:sp>
        <p:nvSpPr>
          <p:cNvPr id="25603" name="Rectangle 2"/>
          <p:cNvSpPr>
            <a:spLocks noGrp="1"/>
          </p:cNvSpPr>
          <p:nvPr>
            <p:ph type="title"/>
          </p:nvPr>
        </p:nvSpPr>
        <p:spPr>
          <a:xfrm>
            <a:off x="1334770" y="766445"/>
            <a:ext cx="10543540" cy="694055"/>
          </a:xfrm>
        </p:spPr>
        <p:txBody>
          <a:bodyPr vert="horz" wrap="square" lIns="91440" tIns="45720" rIns="91440" bIns="45720" anchor="t" anchorCtr="0"/>
          <a:lstStyle/>
          <a:p>
            <a:pPr eaLnBrk="1" hangingPunct="1"/>
            <a:r>
              <a:rPr lang="en-US" altLang="zh-CN" sz="4000" dirty="0"/>
              <a:t>CSS</a:t>
            </a:r>
            <a:r>
              <a:rPr lang="zh-CN" altLang="en-US" sz="4000" dirty="0"/>
              <a:t>的基本语法</a:t>
            </a:r>
          </a:p>
        </p:txBody>
      </p:sp>
      <p:sp>
        <p:nvSpPr>
          <p:cNvPr id="25604" name="Rectangle 3"/>
          <p:cNvSpPr>
            <a:spLocks noGrp="1"/>
          </p:cNvSpPr>
          <p:nvPr>
            <p:ph idx="1"/>
          </p:nvPr>
        </p:nvSpPr>
        <p:spPr>
          <a:xfrm>
            <a:off x="1102995" y="1637665"/>
            <a:ext cx="10363200" cy="4250690"/>
          </a:xfrm>
        </p:spPr>
        <p:txBody>
          <a:bodyPr vert="horz" wrap="square" lIns="91440" tIns="45720" rIns="91440" bIns="45720" anchor="t" anchorCtr="0"/>
          <a:lstStyle/>
          <a:p>
            <a:pPr eaLnBrk="1" hangingPunct="1">
              <a:lnSpc>
                <a:spcPct val="90000"/>
              </a:lnSpc>
            </a:pPr>
            <a:r>
              <a:rPr lang="en-US" altLang="zh-CN" sz="2800" dirty="0"/>
              <a:t>CSS</a:t>
            </a:r>
            <a:r>
              <a:rPr lang="zh-CN" altLang="en-US" sz="2800" dirty="0"/>
              <a:t>的定义由三个部分构成：选择符（</a:t>
            </a:r>
            <a:r>
              <a:rPr lang="en-US" altLang="zh-CN" sz="2800" dirty="0"/>
              <a:t>selector</a:t>
            </a:r>
            <a:r>
              <a:rPr lang="zh-CN" altLang="en-US" sz="2800" dirty="0"/>
              <a:t>）、属性（</a:t>
            </a:r>
            <a:r>
              <a:rPr lang="en-US" altLang="zh-CN" sz="2800" dirty="0"/>
              <a:t>properties</a:t>
            </a:r>
            <a:r>
              <a:rPr lang="zh-CN" altLang="en-US" sz="2800" dirty="0"/>
              <a:t>）和属性的取值（</a:t>
            </a:r>
            <a:r>
              <a:rPr lang="en-US" altLang="zh-CN" sz="2800" dirty="0"/>
              <a:t>value</a:t>
            </a:r>
            <a:r>
              <a:rPr lang="zh-CN" altLang="en-US" sz="2800" dirty="0"/>
              <a:t>）。</a:t>
            </a:r>
          </a:p>
          <a:p>
            <a:pPr eaLnBrk="1" hangingPunct="1">
              <a:lnSpc>
                <a:spcPct val="90000"/>
              </a:lnSpc>
            </a:pPr>
            <a:r>
              <a:rPr lang="zh-CN" altLang="en-US" sz="2800" dirty="0"/>
              <a:t>基本格式：</a:t>
            </a:r>
            <a:r>
              <a:rPr lang="en-US" altLang="zh-CN" sz="2800" dirty="0">
                <a:solidFill>
                  <a:srgbClr val="FF3300"/>
                </a:solidFill>
              </a:rPr>
              <a:t>selector {property:value}</a:t>
            </a:r>
          </a:p>
          <a:p>
            <a:pPr eaLnBrk="1" hangingPunct="1">
              <a:lnSpc>
                <a:spcPct val="90000"/>
              </a:lnSpc>
            </a:pPr>
            <a:r>
              <a:rPr lang="zh-CN" altLang="en-US" sz="2800" dirty="0"/>
              <a:t>注释符号：</a:t>
            </a:r>
            <a:r>
              <a:rPr lang="en-US" altLang="zh-CN" sz="2800" dirty="0">
                <a:solidFill>
                  <a:srgbClr val="FF3300"/>
                </a:solidFill>
              </a:rPr>
              <a:t>/*</a:t>
            </a:r>
            <a:r>
              <a:rPr lang="en-US" altLang="zh-CN" sz="2800" dirty="0"/>
              <a:t> …….. </a:t>
            </a:r>
            <a:r>
              <a:rPr lang="en-US" altLang="zh-CN" sz="2800" dirty="0">
                <a:solidFill>
                  <a:srgbClr val="FF3300"/>
                </a:solidFill>
              </a:rPr>
              <a:t>*/</a:t>
            </a:r>
          </a:p>
          <a:p>
            <a:pPr eaLnBrk="1" hangingPunct="1">
              <a:lnSpc>
                <a:spcPct val="90000"/>
              </a:lnSpc>
            </a:pPr>
            <a:r>
              <a:rPr lang="zh-CN" altLang="en-US" sz="2800" dirty="0"/>
              <a:t>所有</a:t>
            </a:r>
            <a:r>
              <a:rPr lang="en-US" altLang="zh-CN" sz="2800" dirty="0"/>
              <a:t>CSS</a:t>
            </a:r>
            <a:r>
              <a:rPr lang="zh-CN" altLang="en-US" sz="2800" dirty="0"/>
              <a:t>样式表都不区分大小写。</a:t>
            </a:r>
          </a:p>
          <a:p>
            <a:pPr eaLnBrk="1" hangingPunct="1">
              <a:lnSpc>
                <a:spcPct val="90000"/>
              </a:lnSpc>
            </a:pPr>
            <a:r>
              <a:rPr lang="zh-CN" altLang="en-US" sz="2800" dirty="0"/>
              <a:t>在</a:t>
            </a:r>
            <a:r>
              <a:rPr lang="en-US" altLang="zh-CN" sz="2800" dirty="0"/>
              <a:t>CSS</a:t>
            </a:r>
            <a:r>
              <a:rPr lang="zh-CN" altLang="en-US" sz="2800" dirty="0"/>
              <a:t>中，标识符（包括选择符中的元素名、类和</a:t>
            </a:r>
            <a:r>
              <a:rPr lang="en-US" altLang="zh-CN" sz="2800" dirty="0"/>
              <a:t>ID</a:t>
            </a:r>
            <a:r>
              <a:rPr lang="zh-CN" altLang="en-US" sz="2800" dirty="0"/>
              <a:t>）只能包含字符（</a:t>
            </a:r>
            <a:r>
              <a:rPr lang="en-US" altLang="zh-CN" sz="2800" dirty="0"/>
              <a:t>A~Z</a:t>
            </a:r>
            <a:r>
              <a:rPr lang="zh-CN" altLang="en-US" sz="2800" dirty="0"/>
              <a:t>，</a:t>
            </a:r>
            <a:r>
              <a:rPr lang="en-US" altLang="zh-CN" sz="2800" dirty="0"/>
              <a:t>a~z</a:t>
            </a:r>
            <a:r>
              <a:rPr lang="zh-CN" altLang="en-US" sz="2800" dirty="0"/>
              <a:t>、</a:t>
            </a:r>
            <a:r>
              <a:rPr lang="en-US" altLang="zh-CN" sz="2800" dirty="0"/>
              <a:t>0~9</a:t>
            </a:r>
            <a:r>
              <a:rPr lang="zh-CN" altLang="en-US" sz="2800" dirty="0"/>
              <a:t>）以及</a:t>
            </a:r>
            <a:r>
              <a:rPr lang="en-US" altLang="zh-CN" sz="2800" dirty="0"/>
              <a:t>ISO 10646</a:t>
            </a:r>
            <a:r>
              <a:rPr lang="zh-CN" altLang="en-US" sz="2800" dirty="0"/>
              <a:t>字符编号</a:t>
            </a:r>
            <a:r>
              <a:rPr lang="en-US" altLang="zh-CN" sz="2800" dirty="0"/>
              <a:t>U+00A1</a:t>
            </a:r>
            <a:r>
              <a:rPr lang="zh-CN" altLang="en-US" sz="2800" dirty="0"/>
              <a:t>及以上的字符，连字符</a:t>
            </a:r>
            <a:r>
              <a:rPr lang="en-US" altLang="zh-CN" sz="2800" dirty="0"/>
              <a:t>(-)</a:t>
            </a:r>
            <a:r>
              <a:rPr lang="zh-CN" altLang="en-US" sz="2800" dirty="0"/>
              <a:t>也可以包含，但是不能以连字符和数字开头。</a:t>
            </a:r>
          </a:p>
          <a:p>
            <a:pPr eaLnBrk="1" hangingPunct="1">
              <a:lnSpc>
                <a:spcPct val="90000"/>
              </a:lnSpc>
              <a:buNone/>
            </a:pPr>
            <a:r>
              <a:rPr lang="zh-CN" altLang="en-US" sz="2800" dirty="0"/>
              <a:t>		</a:t>
            </a:r>
            <a:endParaRPr lang="zh-CN" altLang="en-US" sz="2800" dirty="0">
              <a:solidFill>
                <a:srgbClr val="009900"/>
              </a:solidFill>
            </a:endParaRPr>
          </a:p>
          <a:p>
            <a:pPr eaLnBrk="1" hangingPunct="1">
              <a:lnSpc>
                <a:spcPct val="90000"/>
              </a:lnSpc>
            </a:pPr>
            <a:endParaRPr lang="zh-CN" altLang="en-US" sz="280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t" anchorCtr="0"/>
          <a:lstStyle/>
          <a:p>
            <a:pPr eaLnBrk="1" hangingPunct="1"/>
            <a:r>
              <a:rPr lang="en-US" altLang="zh-CN" dirty="0"/>
              <a:t>CSS</a:t>
            </a:r>
            <a:r>
              <a:rPr lang="zh-CN" altLang="en-US" dirty="0"/>
              <a:t>选择器示例</a:t>
            </a:r>
          </a:p>
        </p:txBody>
      </p:sp>
      <p:sp>
        <p:nvSpPr>
          <p:cNvPr id="26627" name="内容占位符 2"/>
          <p:cNvSpPr>
            <a:spLocks noGrp="1"/>
          </p:cNvSpPr>
          <p:nvPr>
            <p:ph idx="1"/>
          </p:nvPr>
        </p:nvSpPr>
        <p:spPr>
          <a:xfrm>
            <a:off x="2090738" y="1752600"/>
            <a:ext cx="8120062" cy="4267200"/>
          </a:xfrm>
        </p:spPr>
        <p:txBody>
          <a:bodyPr vert="horz" wrap="square" lIns="91440" tIns="45720" rIns="91440" bIns="45720" anchor="t" anchorCtr="0"/>
          <a:lstStyle/>
          <a:p>
            <a:pPr eaLnBrk="1" hangingPunct="1"/>
            <a:r>
              <a:rPr lang="zh-CN" altLang="en-US" dirty="0"/>
              <a:t>标签选择器</a:t>
            </a:r>
            <a:endParaRPr lang="en-US" altLang="zh-CN" dirty="0"/>
          </a:p>
          <a:p>
            <a:pPr lvl="1" eaLnBrk="1" hangingPunct="1">
              <a:buFontTx/>
              <a:buNone/>
            </a:pPr>
            <a:r>
              <a:rPr lang="en-US" altLang="zh-CN" dirty="0"/>
              <a:t>h1{</a:t>
            </a:r>
          </a:p>
          <a:p>
            <a:pPr lvl="1" eaLnBrk="1" hangingPunct="1">
              <a:buFontTx/>
              <a:buNone/>
            </a:pPr>
            <a:r>
              <a:rPr lang="en-US" altLang="zh-CN" dirty="0"/>
              <a:t>    color:red;</a:t>
            </a:r>
          </a:p>
          <a:p>
            <a:pPr lvl="1" eaLnBrk="1" hangingPunct="1">
              <a:buFontTx/>
              <a:buNone/>
            </a:pPr>
            <a:r>
              <a:rPr lang="en-US" altLang="zh-CN" dirty="0"/>
              <a:t>    font-size:25px;</a:t>
            </a:r>
          </a:p>
          <a:p>
            <a:pPr lvl="1" eaLnBrk="1" hangingPunct="1">
              <a:buFontTx/>
              <a:buNone/>
            </a:pPr>
            <a:r>
              <a:rPr lang="en-US" altLang="zh-CN" dirty="0"/>
              <a:t>}</a:t>
            </a:r>
          </a:p>
          <a:p>
            <a:pPr eaLnBrk="1" hangingPunct="1">
              <a:buFontTx/>
              <a:buNone/>
            </a:pPr>
            <a:endParaRPr lang="en-US" altLang="zh-CN" dirty="0"/>
          </a:p>
          <a:p>
            <a:pPr eaLnBrk="1" hangingPunct="1">
              <a:buFontTx/>
              <a:buNone/>
            </a:pPr>
            <a:endParaRPr lang="en-US" altLang="zh-CN" dirty="0"/>
          </a:p>
          <a:p>
            <a:pPr eaLnBrk="1" hangingPunct="1"/>
            <a:endParaRPr lang="zh-CN" altLang="en-US" dirty="0"/>
          </a:p>
        </p:txBody>
      </p:sp>
    </p:spTree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t" anchorCtr="0"/>
          <a:lstStyle/>
          <a:p>
            <a:pPr eaLnBrk="1" hangingPunct="1"/>
            <a:r>
              <a:rPr lang="zh-CN" altLang="en-US" dirty="0"/>
              <a:t>类别选择器</a:t>
            </a:r>
          </a:p>
        </p:txBody>
      </p:sp>
      <p:sp>
        <p:nvSpPr>
          <p:cNvPr id="27651" name="Rectangle 3"/>
          <p:cNvSpPr>
            <a:spLocks noGrp="1"/>
          </p:cNvSpPr>
          <p:nvPr>
            <p:ph idx="1"/>
          </p:nvPr>
        </p:nvSpPr>
        <p:spPr/>
        <p:txBody>
          <a:bodyPr vert="horz" wrap="square" lIns="91440" tIns="45720" rIns="91440" bIns="45720" anchor="t" anchorCtr="0"/>
          <a:lstStyle/>
          <a:p>
            <a:pPr lvl="4" eaLnBrk="1" hangingPunct="1">
              <a:buNone/>
            </a:pPr>
            <a:r>
              <a:rPr lang="en-US" altLang="zh-CN" sz="2800" dirty="0"/>
              <a:t>.red{</a:t>
            </a:r>
          </a:p>
          <a:p>
            <a:pPr lvl="4" eaLnBrk="1" hangingPunct="1">
              <a:buNone/>
            </a:pPr>
            <a:r>
              <a:rPr lang="en-US" altLang="zh-CN" sz="2800" dirty="0"/>
              <a:t>    color:red;</a:t>
            </a:r>
          </a:p>
          <a:p>
            <a:pPr lvl="4" eaLnBrk="1" hangingPunct="1">
              <a:buNone/>
            </a:pPr>
            <a:r>
              <a:rPr lang="en-US" altLang="zh-CN" sz="2800" dirty="0"/>
              <a:t>    font-size:23px;</a:t>
            </a:r>
          </a:p>
          <a:p>
            <a:pPr lvl="4" eaLnBrk="1" hangingPunct="1">
              <a:buNone/>
            </a:pPr>
            <a:r>
              <a:rPr lang="en-US" altLang="zh-CN" sz="2800" dirty="0"/>
              <a:t> }</a:t>
            </a:r>
          </a:p>
          <a:p>
            <a:pPr eaLnBrk="1" hangingPunct="1"/>
            <a:r>
              <a:rPr lang="zh-CN" altLang="en-US" dirty="0"/>
              <a:t>使用方法：</a:t>
            </a:r>
            <a:r>
              <a:rPr lang="en-US" altLang="zh-CN" dirty="0"/>
              <a:t>&lt;p class=“red”&gt;</a:t>
            </a:r>
            <a:r>
              <a:rPr lang="zh-CN" altLang="en-US" dirty="0"/>
              <a:t>段落</a:t>
            </a:r>
            <a:r>
              <a:rPr lang="en-US" altLang="zh-CN" dirty="0"/>
              <a:t>&lt;/p&gt;</a:t>
            </a:r>
          </a:p>
        </p:txBody>
      </p:sp>
      <p:sp>
        <p:nvSpPr>
          <p:cNvPr id="27652" name="AutoShape 4"/>
          <p:cNvSpPr/>
          <p:nvPr/>
        </p:nvSpPr>
        <p:spPr>
          <a:xfrm>
            <a:off x="1127760" y="2061210"/>
            <a:ext cx="1369060" cy="1524635"/>
          </a:xfrm>
          <a:prstGeom prst="wedgeRectCallout">
            <a:avLst>
              <a:gd name="adj1" fmla="val 88111"/>
              <a:gd name="adj2" fmla="val -46032"/>
            </a:avLst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lstStyle/>
          <a:p>
            <a:pPr algn="ctr"/>
            <a:r>
              <a:rPr lang="en-US" altLang="zh-CN" dirty="0">
                <a:latin typeface="Arial" panose="020B0604020202020204" pitchFamily="34" charset="0"/>
              </a:rPr>
              <a:t>red</a:t>
            </a:r>
            <a:r>
              <a:rPr lang="zh-CN" altLang="en-US" dirty="0">
                <a:latin typeface="Arial" panose="020B0604020202020204" pitchFamily="34" charset="0"/>
              </a:rPr>
              <a:t>是类名，由用户自定义</a:t>
            </a:r>
          </a:p>
        </p:txBody>
      </p:sp>
    </p:spTree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t" anchorCtr="0"/>
          <a:lstStyle/>
          <a:p>
            <a:pPr eaLnBrk="1" hangingPunct="1"/>
            <a:r>
              <a:rPr lang="en-US" altLang="zh-CN" dirty="0"/>
              <a:t>ID</a:t>
            </a:r>
            <a:r>
              <a:rPr lang="zh-CN" altLang="en-US" dirty="0"/>
              <a:t>选择器</a:t>
            </a:r>
          </a:p>
        </p:txBody>
      </p:sp>
      <p:sp>
        <p:nvSpPr>
          <p:cNvPr id="28675" name="Rectangle 3"/>
          <p:cNvSpPr>
            <a:spLocks noGrp="1"/>
          </p:cNvSpPr>
          <p:nvPr>
            <p:ph idx="1"/>
          </p:nvPr>
        </p:nvSpPr>
        <p:spPr/>
        <p:txBody>
          <a:bodyPr vert="horz" wrap="square" lIns="91440" tIns="45720" rIns="91440" bIns="45720" anchor="t" anchorCtr="0"/>
          <a:lstStyle/>
          <a:p>
            <a:pPr eaLnBrk="1" hangingPunct="1">
              <a:lnSpc>
                <a:spcPct val="90000"/>
              </a:lnSpc>
              <a:buNone/>
            </a:pPr>
            <a:r>
              <a:rPr lang="en-US" altLang="zh-CN" dirty="0"/>
              <a:t>#bold{</a:t>
            </a:r>
          </a:p>
          <a:p>
            <a:pPr eaLnBrk="1" hangingPunct="1">
              <a:lnSpc>
                <a:spcPct val="90000"/>
              </a:lnSpc>
              <a:buNone/>
            </a:pPr>
            <a:r>
              <a:rPr lang="en-US" altLang="zh-CN" dirty="0"/>
              <a:t>   font-weight:bold;</a:t>
            </a:r>
          </a:p>
          <a:p>
            <a:pPr eaLnBrk="1" hangingPunct="1">
              <a:lnSpc>
                <a:spcPct val="90000"/>
              </a:lnSpc>
              <a:buNone/>
            </a:pPr>
            <a:r>
              <a:rPr lang="en-US" altLang="zh-CN" dirty="0"/>
              <a:t> }</a:t>
            </a:r>
          </a:p>
          <a:p>
            <a:pPr eaLnBrk="1" hangingPunct="1">
              <a:lnSpc>
                <a:spcPct val="90000"/>
              </a:lnSpc>
            </a:pPr>
            <a:r>
              <a:rPr lang="zh-CN" altLang="en-US" dirty="0"/>
              <a:t>使用方法：</a:t>
            </a:r>
            <a:r>
              <a:rPr lang="en-US" altLang="zh-CN" dirty="0"/>
              <a:t>&lt;p id=“bold”&gt;id</a:t>
            </a:r>
            <a:r>
              <a:rPr lang="zh-CN" altLang="en-US" dirty="0"/>
              <a:t>使用</a:t>
            </a:r>
            <a:r>
              <a:rPr lang="en-US" altLang="zh-CN" dirty="0"/>
              <a:t>&lt;/p&gt;</a:t>
            </a:r>
          </a:p>
          <a:p>
            <a:pPr eaLnBrk="1" hangingPunct="1">
              <a:lnSpc>
                <a:spcPct val="90000"/>
              </a:lnSpc>
            </a:pPr>
            <a:r>
              <a:rPr lang="zh-CN" altLang="en-US" dirty="0"/>
              <a:t>注意：</a:t>
            </a:r>
            <a:r>
              <a:rPr lang="en-US" altLang="zh-CN" dirty="0"/>
              <a:t>id</a:t>
            </a:r>
            <a:r>
              <a:rPr lang="zh-CN" altLang="en-US" dirty="0"/>
              <a:t>选择器以</a:t>
            </a:r>
            <a:r>
              <a:rPr lang="en-US" altLang="zh-CN" dirty="0"/>
              <a:t>#</a:t>
            </a:r>
            <a:r>
              <a:rPr lang="zh-CN" altLang="en-US" dirty="0"/>
              <a:t>开头声明。</a:t>
            </a:r>
            <a:r>
              <a:rPr lang="en-US" altLang="zh-CN" dirty="0"/>
              <a:t>ID</a:t>
            </a:r>
            <a:r>
              <a:rPr lang="zh-CN" altLang="en-US" dirty="0"/>
              <a:t>在整个页面中必须是唯一的，因为</a:t>
            </a:r>
            <a:r>
              <a:rPr lang="en-US" altLang="zh-CN" dirty="0"/>
              <a:t>ID</a:t>
            </a:r>
            <a:r>
              <a:rPr lang="zh-CN" altLang="en-US" dirty="0"/>
              <a:t>选择器一般要与</a:t>
            </a:r>
            <a:r>
              <a:rPr lang="en-US" altLang="zh-CN" dirty="0"/>
              <a:t>javascript</a:t>
            </a:r>
            <a:r>
              <a:rPr lang="zh-CN" altLang="en-US" dirty="0"/>
              <a:t>相结合，对</a:t>
            </a:r>
            <a:r>
              <a:rPr lang="en-US" altLang="zh-CN" dirty="0"/>
              <a:t>ID</a:t>
            </a:r>
            <a:r>
              <a:rPr lang="zh-CN" altLang="en-US" dirty="0"/>
              <a:t>进行查找，如果不唯一，则会出现错误，就像在数据库中</a:t>
            </a:r>
            <a:r>
              <a:rPr lang="en-US" altLang="zh-CN" dirty="0"/>
              <a:t>ID</a:t>
            </a:r>
            <a:r>
              <a:rPr lang="zh-CN" altLang="en-US" dirty="0"/>
              <a:t>设为主键时必须唯一一样。</a:t>
            </a:r>
          </a:p>
        </p:txBody>
      </p:sp>
    </p:spTree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5"/>
          <p:cNvSpPr txBox="1">
            <a:spLocks noGrp="1"/>
          </p:cNvSpPr>
          <p:nvPr>
            <p:ph type="sldNum" sz="quarter" idx="12"/>
          </p:nvPr>
        </p:nvSpPr>
        <p:spPr bwMode="auto">
          <a:xfrm>
            <a:off x="8077200" y="6243638"/>
            <a:ext cx="2133600" cy="457200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>
              <a:buNone/>
            </a:pPr>
            <a:fld id="{9A0DB2DC-4C9A-4742-B13C-FB6460FD3503}" type="slidenum">
              <a:rPr lang="en-US" altLang="zh-CN" sz="1200" dirty="0">
                <a:latin typeface="Garamond" panose="02020404030301010803" pitchFamily="18" charset="0"/>
              </a:rPr>
              <a:t>26</a:t>
            </a:fld>
            <a:endParaRPr lang="en-US" altLang="zh-CN" sz="1200" dirty="0">
              <a:latin typeface="Garamond" panose="02020404030301010803" pitchFamily="18" charset="0"/>
            </a:endParaRPr>
          </a:p>
        </p:txBody>
      </p:sp>
      <p:sp>
        <p:nvSpPr>
          <p:cNvPr id="29699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t" anchorCtr="0"/>
          <a:lstStyle/>
          <a:p>
            <a:pPr eaLnBrk="1" hangingPunct="1"/>
            <a:r>
              <a:rPr lang="en-US" altLang="zh-CN" sz="2800" dirty="0">
                <a:hlinkClick r:id="rId2"/>
              </a:rPr>
              <a:t>http://www.w3school.com.cn/cssref/css_selectors.asp</a:t>
            </a:r>
            <a:br>
              <a:rPr lang="en-US" altLang="zh-CN" sz="2800" dirty="0"/>
            </a:br>
            <a:endParaRPr lang="zh-CN" altLang="en-US" sz="2800" dirty="0"/>
          </a:p>
        </p:txBody>
      </p:sp>
      <p:sp>
        <p:nvSpPr>
          <p:cNvPr id="29700" name="Rectangle 3"/>
          <p:cNvSpPr>
            <a:spLocks noGrp="1"/>
          </p:cNvSpPr>
          <p:nvPr>
            <p:ph idx="1"/>
          </p:nvPr>
        </p:nvSpPr>
        <p:spPr/>
        <p:txBody>
          <a:bodyPr vert="horz" wrap="square" lIns="91440" tIns="45720" rIns="91440" bIns="45720" anchor="t" anchorCtr="0"/>
          <a:lstStyle/>
          <a:p>
            <a:pPr eaLnBrk="1" hangingPunct="1"/>
            <a:endParaRPr lang="zh-CN" altLang="en-US" dirty="0"/>
          </a:p>
        </p:txBody>
      </p:sp>
      <p:pic>
        <p:nvPicPr>
          <p:cNvPr id="29701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9333" y="1124903"/>
            <a:ext cx="6896100" cy="56292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5"/>
          <p:cNvSpPr txBox="1">
            <a:spLocks noGrp="1"/>
          </p:cNvSpPr>
          <p:nvPr>
            <p:ph type="sldNum" sz="quarter" idx="12"/>
          </p:nvPr>
        </p:nvSpPr>
        <p:spPr bwMode="auto">
          <a:xfrm>
            <a:off x="8077200" y="6243638"/>
            <a:ext cx="2133600" cy="457200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>
              <a:buNone/>
            </a:pPr>
            <a:fld id="{9A0DB2DC-4C9A-4742-B13C-FB6460FD3503}" type="slidenum">
              <a:rPr lang="en-US" altLang="zh-CN" sz="1200" dirty="0">
                <a:latin typeface="Garamond" panose="02020404030301010803" pitchFamily="18" charset="0"/>
              </a:rPr>
              <a:t>27</a:t>
            </a:fld>
            <a:endParaRPr lang="en-US" altLang="zh-CN" sz="1200" dirty="0">
              <a:latin typeface="Garamond" panose="02020404030301010803" pitchFamily="18" charset="0"/>
            </a:endParaRPr>
          </a:p>
        </p:txBody>
      </p:sp>
      <p:sp>
        <p:nvSpPr>
          <p:cNvPr id="30723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t" anchorCtr="0"/>
          <a:lstStyle/>
          <a:p>
            <a:pPr eaLnBrk="1" hangingPunct="1"/>
            <a:endParaRPr lang="zh-CN" altLang="en-US" dirty="0"/>
          </a:p>
        </p:txBody>
      </p:sp>
      <p:sp>
        <p:nvSpPr>
          <p:cNvPr id="30724" name="Rectangle 3"/>
          <p:cNvSpPr>
            <a:spLocks noGrp="1"/>
          </p:cNvSpPr>
          <p:nvPr>
            <p:ph idx="1"/>
          </p:nvPr>
        </p:nvSpPr>
        <p:spPr/>
        <p:txBody>
          <a:bodyPr vert="horz" wrap="square" lIns="91440" tIns="45720" rIns="91440" bIns="45720" anchor="t" anchorCtr="0"/>
          <a:lstStyle/>
          <a:p>
            <a:pPr eaLnBrk="1" hangingPunct="1"/>
            <a:endParaRPr lang="zh-CN" altLang="en-US" dirty="0"/>
          </a:p>
        </p:txBody>
      </p:sp>
      <p:pic>
        <p:nvPicPr>
          <p:cNvPr id="3072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8425" y="190500"/>
            <a:ext cx="6915150" cy="6477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t" anchorCtr="0"/>
          <a:lstStyle/>
          <a:p>
            <a:pPr marL="342900" indent="-342900"/>
            <a:r>
              <a:rPr lang="en-US" altLang="en-US" sz="4400" dirty="0"/>
              <a:t>①</a:t>
            </a:r>
            <a:r>
              <a:rPr lang="en-US" altLang="zh-CN" sz="4400" dirty="0">
                <a:solidFill>
                  <a:srgbClr val="3399FF"/>
                </a:solidFill>
              </a:rPr>
              <a:t>HTML</a:t>
            </a:r>
            <a:r>
              <a:rPr lang="zh-CN" altLang="en-US" sz="4400" dirty="0">
                <a:solidFill>
                  <a:srgbClr val="3399FF"/>
                </a:solidFill>
              </a:rPr>
              <a:t>标签</a:t>
            </a:r>
            <a:r>
              <a:rPr lang="en-US" altLang="zh-CN" sz="4400" dirty="0">
                <a:solidFill>
                  <a:srgbClr val="3399FF"/>
                </a:solidFill>
              </a:rPr>
              <a:t>selector</a:t>
            </a:r>
            <a:br>
              <a:rPr lang="en-US" altLang="zh-CN" sz="4400" dirty="0">
                <a:solidFill>
                  <a:srgbClr val="3399FF"/>
                </a:solidFill>
              </a:rPr>
            </a:br>
            <a:endParaRPr lang="zh-CN" altLang="en-US" sz="2000" dirty="0"/>
          </a:p>
        </p:txBody>
      </p:sp>
      <p:sp>
        <p:nvSpPr>
          <p:cNvPr id="3" name="灯片编号占位符 2"/>
          <p:cNvSpPr txBox="1">
            <a:spLocks noGrp="1"/>
          </p:cNvSpPr>
          <p:nvPr>
            <p:ph type="sldNum" sz="quarter" idx="12"/>
          </p:nvPr>
        </p:nvSpPr>
        <p:spPr bwMode="auto">
          <a:xfrm>
            <a:off x="8077200" y="6243638"/>
            <a:ext cx="2133600" cy="457200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>
              <a:buNone/>
            </a:pPr>
            <a:fld id="{9A0DB2DC-4C9A-4742-B13C-FB6460FD3503}" type="slidenum">
              <a:rPr lang="en-US" altLang="zh-CN" sz="1200" dirty="0">
                <a:latin typeface="Garamond" panose="02020404030301010803" pitchFamily="18" charset="0"/>
              </a:rPr>
              <a:t>28</a:t>
            </a:fld>
            <a:endParaRPr lang="en-US" altLang="zh-CN" sz="1200" dirty="0">
              <a:latin typeface="Garamond" panose="02020404030301010803" pitchFamily="18" charset="0"/>
            </a:endParaRPr>
          </a:p>
        </p:txBody>
      </p:sp>
      <p:sp>
        <p:nvSpPr>
          <p:cNvPr id="31748" name="Rectangle 3"/>
          <p:cNvSpPr txBox="1"/>
          <p:nvPr/>
        </p:nvSpPr>
        <p:spPr>
          <a:xfrm>
            <a:off x="2711450" y="1628775"/>
            <a:ext cx="5184775" cy="4165600"/>
          </a:xfrm>
          <a:prstGeom prst="rect">
            <a:avLst/>
          </a:prstGeom>
          <a:noFill/>
          <a:ln w="38100" cap="flat" cmpd="sng">
            <a:solidFill>
              <a:srgbClr val="33CCCC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</a:pPr>
            <a:endParaRPr lang="en-US" altLang="zh-CN" sz="3000" dirty="0">
              <a:latin typeface="Arial" panose="020B0604020202020204" pitchFamily="34" charset="0"/>
            </a:endParaRPr>
          </a:p>
          <a:p>
            <a:pPr marL="342900" indent="-3429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</a:pPr>
            <a:r>
              <a:rPr lang="zh-CN" altLang="en-US" sz="3000" dirty="0">
                <a:latin typeface="Arial" panose="020B0604020202020204" pitchFamily="34" charset="0"/>
              </a:rPr>
              <a:t>标签选择器</a:t>
            </a:r>
          </a:p>
          <a:p>
            <a:pPr marL="669925" lvl="1" indent="-32512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</a:pPr>
            <a:r>
              <a:rPr lang="en-US" altLang="zh-CN" sz="2600" dirty="0">
                <a:latin typeface="Arial" panose="020B0604020202020204" pitchFamily="34" charset="0"/>
              </a:rPr>
              <a:t>div{</a:t>
            </a:r>
          </a:p>
          <a:p>
            <a:pPr marL="669925" lvl="1" indent="-32512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</a:pPr>
            <a:r>
              <a:rPr lang="en-US" altLang="zh-CN" sz="2600" dirty="0">
                <a:latin typeface="Arial" panose="020B0604020202020204" pitchFamily="34" charset="0"/>
              </a:rPr>
              <a:t>background-color:red;</a:t>
            </a:r>
          </a:p>
          <a:p>
            <a:pPr marL="669925" lvl="1" indent="-32512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</a:pPr>
            <a:r>
              <a:rPr lang="en-US" altLang="zh-CN" sz="2600" dirty="0">
                <a:latin typeface="Arial" panose="020B0604020202020204" pitchFamily="34" charset="0"/>
              </a:rPr>
              <a:t>}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t" anchorCtr="0"/>
          <a:lstStyle/>
          <a:p>
            <a:r>
              <a:rPr lang="zh-CN" altLang="en-US" dirty="0"/>
              <a:t>②</a:t>
            </a:r>
            <a:r>
              <a:rPr lang="zh-CN" altLang="en-US" dirty="0">
                <a:solidFill>
                  <a:srgbClr val="3399FF"/>
                </a:solidFill>
              </a:rPr>
              <a:t>用户定义的类</a:t>
            </a:r>
            <a:r>
              <a:rPr lang="en-US" altLang="zh-CN" dirty="0">
                <a:solidFill>
                  <a:srgbClr val="3399FF"/>
                </a:solidFill>
              </a:rPr>
              <a:t>selector</a:t>
            </a:r>
            <a:endParaRPr lang="zh-CN" altLang="en-US" dirty="0"/>
          </a:p>
        </p:txBody>
      </p:sp>
      <p:sp>
        <p:nvSpPr>
          <p:cNvPr id="3" name="灯片编号占位符 2"/>
          <p:cNvSpPr txBox="1">
            <a:spLocks noGrp="1"/>
          </p:cNvSpPr>
          <p:nvPr>
            <p:ph type="sldNum" sz="quarter" idx="12"/>
          </p:nvPr>
        </p:nvSpPr>
        <p:spPr bwMode="auto">
          <a:xfrm>
            <a:off x="8077200" y="6243638"/>
            <a:ext cx="2133600" cy="457200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>
              <a:buNone/>
            </a:pPr>
            <a:fld id="{9A0DB2DC-4C9A-4742-B13C-FB6460FD3503}" type="slidenum">
              <a:rPr lang="en-US" altLang="zh-CN" sz="1200" dirty="0">
                <a:latin typeface="Garamond" panose="02020404030301010803" pitchFamily="18" charset="0"/>
              </a:rPr>
              <a:t>29</a:t>
            </a:fld>
            <a:endParaRPr lang="en-US" altLang="zh-CN" sz="1200" dirty="0">
              <a:latin typeface="Garamond" panose="02020404030301010803" pitchFamily="18" charset="0"/>
            </a:endParaRPr>
          </a:p>
        </p:txBody>
      </p:sp>
      <p:sp>
        <p:nvSpPr>
          <p:cNvPr id="32772" name="矩形 3"/>
          <p:cNvSpPr/>
          <p:nvPr/>
        </p:nvSpPr>
        <p:spPr>
          <a:xfrm>
            <a:off x="1828165" y="4692015"/>
            <a:ext cx="7004685" cy="1925955"/>
          </a:xfrm>
          <a:prstGeom prst="rect">
            <a:avLst/>
          </a:prstGeom>
          <a:noFill/>
          <a:ln w="9525">
            <a:noFill/>
          </a:ln>
        </p:spPr>
        <p:txBody>
          <a:bodyPr>
            <a:noAutofit/>
          </a:bodyPr>
          <a:lstStyle/>
          <a:p>
            <a:r>
              <a:rPr lang="zh-CN" altLang="en-US" dirty="0">
                <a:solidFill>
                  <a:srgbClr val="E51BE5"/>
                </a:solidFill>
                <a:latin typeface="Arial" panose="020B0604020202020204" pitchFamily="34" charset="0"/>
              </a:rPr>
              <a:t>实例：</a:t>
            </a:r>
            <a:endParaRPr lang="en-US" altLang="zh-CN" dirty="0">
              <a:solidFill>
                <a:srgbClr val="E51BE5"/>
              </a:solidFill>
              <a:latin typeface="Arial" panose="020B0604020202020204" pitchFamily="34" charset="0"/>
            </a:endParaRPr>
          </a:p>
          <a:p>
            <a:r>
              <a:rPr lang="en-US" altLang="zh-CN" dirty="0">
                <a:solidFill>
                  <a:srgbClr val="E51BE5"/>
                </a:solidFill>
                <a:latin typeface="Arial" panose="020B0604020202020204" pitchFamily="34" charset="0"/>
              </a:rPr>
              <a:t>.one{color:blue;}</a:t>
            </a:r>
          </a:p>
          <a:p>
            <a:r>
              <a:rPr lang="en-US" altLang="zh-CN" dirty="0">
                <a:solidFill>
                  <a:srgbClr val="E51BE5"/>
                </a:solidFill>
                <a:latin typeface="Arial" panose="020B0604020202020204" pitchFamily="34" charset="0"/>
              </a:rPr>
              <a:t>.two{font-size:22px;	}</a:t>
            </a:r>
          </a:p>
          <a:p>
            <a:r>
              <a:rPr lang="en-US" altLang="zh-CN" dirty="0">
                <a:solidFill>
                  <a:srgbClr val="E51BE5"/>
                </a:solidFill>
                <a:latin typeface="Arial" panose="020B0604020202020204" pitchFamily="34" charset="0"/>
              </a:rPr>
              <a:t>……</a:t>
            </a:r>
          </a:p>
          <a:p>
            <a:r>
              <a:rPr lang="en-US" altLang="zh-CN" dirty="0">
                <a:solidFill>
                  <a:srgbClr val="E51BE5"/>
                </a:solidFill>
                <a:latin typeface="Arial" panose="020B0604020202020204" pitchFamily="34" charset="0"/>
              </a:rPr>
              <a:t>&lt;h4 </a:t>
            </a:r>
            <a:r>
              <a:rPr lang="en-US" altLang="zh-CN" dirty="0">
                <a:solidFill>
                  <a:srgbClr val="FF0000"/>
                </a:solidFill>
                <a:latin typeface="Arial" panose="020B0604020202020204" pitchFamily="34" charset="0"/>
              </a:rPr>
              <a:t>class="one two"</a:t>
            </a:r>
            <a:r>
              <a:rPr lang="en-US" altLang="zh-CN" dirty="0">
                <a:solidFill>
                  <a:srgbClr val="E51BE5"/>
                </a:solidFill>
                <a:latin typeface="Arial" panose="020B0604020202020204" pitchFamily="34" charset="0"/>
              </a:rPr>
              <a:t>&gt;</a:t>
            </a:r>
            <a:r>
              <a:rPr lang="zh-CN" altLang="en-US" dirty="0">
                <a:solidFill>
                  <a:srgbClr val="E51BE5"/>
                </a:solidFill>
                <a:latin typeface="Arial" panose="020B0604020202020204" pitchFamily="34" charset="0"/>
              </a:rPr>
              <a:t>同时使用两种</a:t>
            </a:r>
            <a:r>
              <a:rPr lang="en-US" altLang="zh-CN" dirty="0">
                <a:solidFill>
                  <a:srgbClr val="E51BE5"/>
                </a:solidFill>
                <a:latin typeface="Arial" panose="020B0604020202020204" pitchFamily="34" charset="0"/>
              </a:rPr>
              <a:t>class&lt;/h4&gt;</a:t>
            </a:r>
            <a:endParaRPr lang="zh-CN" altLang="en-US" dirty="0">
              <a:solidFill>
                <a:srgbClr val="E51BE5"/>
              </a:solidFill>
              <a:latin typeface="Arial" panose="020B0604020202020204" pitchFamily="34" charset="0"/>
            </a:endParaRPr>
          </a:p>
        </p:txBody>
      </p:sp>
      <p:sp>
        <p:nvSpPr>
          <p:cNvPr id="32773" name="矩形 4"/>
          <p:cNvSpPr/>
          <p:nvPr/>
        </p:nvSpPr>
        <p:spPr>
          <a:xfrm>
            <a:off x="1559560" y="1628775"/>
            <a:ext cx="9395460" cy="95313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r>
              <a:rPr lang="zh-CN" altLang="en-US" sz="2800" dirty="0">
                <a:latin typeface="Arial" panose="020B0604020202020204" pitchFamily="34" charset="0"/>
              </a:rPr>
              <a:t>可以使用类（</a:t>
            </a:r>
            <a:r>
              <a:rPr lang="en-US" altLang="zh-CN" sz="2800" dirty="0">
                <a:latin typeface="Arial" panose="020B0604020202020204" pitchFamily="34" charset="0"/>
              </a:rPr>
              <a:t>class</a:t>
            </a:r>
            <a:r>
              <a:rPr lang="zh-CN" altLang="en-US" sz="2800" dirty="0">
                <a:latin typeface="Arial" panose="020B0604020202020204" pitchFamily="34" charset="0"/>
              </a:rPr>
              <a:t>）来为一系列标记定义相同的呈现方式。</a:t>
            </a:r>
            <a:br>
              <a:rPr lang="zh-CN" altLang="en-US" sz="2800" dirty="0">
                <a:latin typeface="Arial" panose="020B0604020202020204" pitchFamily="34" charset="0"/>
              </a:rPr>
            </a:br>
            <a:endParaRPr lang="zh-CN" altLang="en-US" sz="2800" dirty="0">
              <a:latin typeface="Arial" panose="020B0604020202020204" pitchFamily="34" charset="0"/>
            </a:endParaRPr>
          </a:p>
        </p:txBody>
      </p:sp>
      <p:sp>
        <p:nvSpPr>
          <p:cNvPr id="32774" name="Rectangle 3"/>
          <p:cNvSpPr txBox="1"/>
          <p:nvPr/>
        </p:nvSpPr>
        <p:spPr>
          <a:xfrm>
            <a:off x="2567940" y="2348865"/>
            <a:ext cx="5184775" cy="2232025"/>
          </a:xfrm>
          <a:prstGeom prst="rect">
            <a:avLst/>
          </a:prstGeom>
          <a:noFill/>
          <a:ln w="38100" cap="flat" cmpd="sng">
            <a:solidFill>
              <a:srgbClr val="33CCCC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</a:pPr>
            <a:r>
              <a:rPr lang="zh-CN" altLang="en-US" sz="3000" dirty="0">
                <a:latin typeface="Arial" panose="020B0604020202020204" pitchFamily="34" charset="0"/>
              </a:rPr>
              <a:t>类别选择器</a:t>
            </a:r>
          </a:p>
          <a:p>
            <a:pPr marL="669925" lvl="1" indent="-32512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</a:pPr>
            <a:r>
              <a:rPr lang="en-US" altLang="zh-CN" sz="2600" dirty="0">
                <a:latin typeface="Arial" panose="020B0604020202020204" pitchFamily="34" charset="0"/>
              </a:rPr>
              <a:t>.myClass{</a:t>
            </a:r>
          </a:p>
          <a:p>
            <a:pPr marL="669925" lvl="1" indent="-32512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</a:pPr>
            <a:r>
              <a:rPr lang="en-US" altLang="zh-CN" sz="2600" dirty="0">
                <a:latin typeface="Arial" panose="020B0604020202020204" pitchFamily="34" charset="0"/>
              </a:rPr>
              <a:t>background-color:yellow;</a:t>
            </a:r>
          </a:p>
          <a:p>
            <a:pPr marL="669925" lvl="1" indent="-32512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</a:pPr>
            <a:r>
              <a:rPr lang="en-US" altLang="zh-CN" sz="2600" dirty="0">
                <a:latin typeface="Arial" panose="020B0604020202020204" pitchFamily="34" charset="0"/>
              </a:rPr>
              <a:t>}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t" anchorCtr="0"/>
          <a:lstStyle/>
          <a:p>
            <a:pPr eaLnBrk="1" hangingPunct="1"/>
            <a:r>
              <a:rPr lang="en-US" altLang="zh-CN" dirty="0"/>
              <a:t>CSS</a:t>
            </a:r>
            <a:r>
              <a:rPr lang="zh-CN" altLang="en-US" dirty="0"/>
              <a:t>的作用？</a:t>
            </a:r>
          </a:p>
        </p:txBody>
      </p:sp>
      <p:sp>
        <p:nvSpPr>
          <p:cNvPr id="6147" name="Rectangle 3"/>
          <p:cNvSpPr>
            <a:spLocks noGrp="1"/>
          </p:cNvSpPr>
          <p:nvPr>
            <p:ph idx="1"/>
          </p:nvPr>
        </p:nvSpPr>
        <p:spPr/>
        <p:txBody>
          <a:bodyPr vert="horz" wrap="square" lIns="91440" tIns="45720" rIns="91440" bIns="45720" anchor="t" anchorCtr="0"/>
          <a:lstStyle/>
          <a:p>
            <a:pPr eaLnBrk="1" hangingPunct="1"/>
            <a:r>
              <a:rPr lang="en-US" altLang="zh-CN" dirty="0"/>
              <a:t>Web</a:t>
            </a:r>
            <a:r>
              <a:rPr lang="zh-CN" altLang="en-US" dirty="0"/>
              <a:t>页面</a:t>
            </a:r>
            <a:r>
              <a:rPr lang="en-US" altLang="zh-CN" dirty="0"/>
              <a:t>=</a:t>
            </a:r>
            <a:r>
              <a:rPr lang="zh-CN" altLang="en-US" dirty="0"/>
              <a:t>内容</a:t>
            </a:r>
            <a:r>
              <a:rPr lang="en-US" altLang="zh-CN" dirty="0"/>
              <a:t>+</a:t>
            </a:r>
            <a:r>
              <a:rPr lang="zh-CN" altLang="en-US" dirty="0"/>
              <a:t>表现</a:t>
            </a:r>
            <a:r>
              <a:rPr lang="en-US" altLang="zh-CN" dirty="0"/>
              <a:t>+</a:t>
            </a:r>
            <a:r>
              <a:rPr lang="zh-CN" altLang="en-US" dirty="0"/>
              <a:t>行为</a:t>
            </a:r>
          </a:p>
          <a:p>
            <a:pPr eaLnBrk="1" hangingPunct="1"/>
            <a:r>
              <a:rPr lang="zh-CN" altLang="en-US" dirty="0">
                <a:solidFill>
                  <a:srgbClr val="000000"/>
                </a:solidFill>
              </a:rPr>
              <a:t>层叠样式表 </a:t>
            </a:r>
            <a:r>
              <a:rPr lang="en-US" altLang="zh-CN" dirty="0">
                <a:solidFill>
                  <a:srgbClr val="000000"/>
                </a:solidFill>
              </a:rPr>
              <a:t>(</a:t>
            </a:r>
            <a:r>
              <a:rPr lang="en-US" altLang="zh-CN" b="1" dirty="0">
                <a:solidFill>
                  <a:srgbClr val="000000"/>
                </a:solidFill>
              </a:rPr>
              <a:t>C</a:t>
            </a:r>
            <a:r>
              <a:rPr lang="en-US" altLang="zh-CN" dirty="0">
                <a:solidFill>
                  <a:srgbClr val="000000"/>
                </a:solidFill>
              </a:rPr>
              <a:t>ascading </a:t>
            </a:r>
            <a:r>
              <a:rPr lang="en-US" altLang="zh-CN" b="1" dirty="0">
                <a:solidFill>
                  <a:srgbClr val="000000"/>
                </a:solidFill>
              </a:rPr>
              <a:t>S</a:t>
            </a:r>
            <a:r>
              <a:rPr lang="en-US" altLang="zh-CN" dirty="0">
                <a:solidFill>
                  <a:srgbClr val="000000"/>
                </a:solidFill>
              </a:rPr>
              <a:t>tyle </a:t>
            </a:r>
            <a:r>
              <a:rPr lang="en-US" altLang="zh-CN" b="1" dirty="0">
                <a:solidFill>
                  <a:srgbClr val="000000"/>
                </a:solidFill>
              </a:rPr>
              <a:t>S</a:t>
            </a:r>
            <a:r>
              <a:rPr lang="en-US" altLang="zh-CN" dirty="0">
                <a:solidFill>
                  <a:srgbClr val="000000"/>
                </a:solidFill>
              </a:rPr>
              <a:t>heets)</a:t>
            </a:r>
            <a:r>
              <a:rPr lang="zh-CN" altLang="en-US" dirty="0"/>
              <a:t>把样式添加到 </a:t>
            </a:r>
            <a:r>
              <a:rPr lang="en-US" altLang="zh-CN" dirty="0"/>
              <a:t>HTML </a:t>
            </a:r>
            <a:r>
              <a:rPr lang="zh-CN" altLang="en-US" dirty="0"/>
              <a:t>中，是为了</a:t>
            </a:r>
            <a:r>
              <a:rPr lang="zh-CN" altLang="en-US" b="1" dirty="0"/>
              <a:t>解决内容与表现分离的问题</a:t>
            </a:r>
            <a:endParaRPr lang="zh-CN" altLang="en-US" dirty="0"/>
          </a:p>
          <a:p>
            <a:pPr eaLnBrk="1" hangingPunct="1"/>
            <a:r>
              <a:rPr lang="zh-CN" altLang="en-US" b="1" dirty="0"/>
              <a:t>外部样式表</a:t>
            </a:r>
            <a:r>
              <a:rPr lang="zh-CN" altLang="en-US" dirty="0"/>
              <a:t>可以极大提高工作效率</a:t>
            </a:r>
          </a:p>
          <a:p>
            <a:pPr eaLnBrk="1" hangingPunct="1"/>
            <a:endParaRPr lang="zh-CN" altLang="en-US" dirty="0">
              <a:solidFill>
                <a:srgbClr val="000000"/>
              </a:solidFill>
            </a:endParaRPr>
          </a:p>
          <a:p>
            <a:pPr eaLnBrk="1" hangingPunct="1"/>
            <a:endParaRPr lang="en-US" altLang="zh-CN" dirty="0"/>
          </a:p>
        </p:txBody>
      </p:sp>
    </p:spTree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t" anchorCtr="0"/>
          <a:lstStyle/>
          <a:p>
            <a:r>
              <a:rPr lang="zh-CN" altLang="en-US" sz="4400" dirty="0"/>
              <a:t>③</a:t>
            </a:r>
            <a:r>
              <a:rPr lang="zh-CN" altLang="en-US" sz="4400" dirty="0">
                <a:solidFill>
                  <a:srgbClr val="3399FF"/>
                </a:solidFill>
              </a:rPr>
              <a:t>用户定义的</a:t>
            </a:r>
            <a:r>
              <a:rPr lang="en-US" altLang="zh-CN" sz="4400" dirty="0">
                <a:solidFill>
                  <a:srgbClr val="3399FF"/>
                </a:solidFill>
              </a:rPr>
              <a:t>ID selector</a:t>
            </a:r>
            <a:endParaRPr lang="zh-CN" altLang="en-US" dirty="0"/>
          </a:p>
        </p:txBody>
      </p:sp>
      <p:sp>
        <p:nvSpPr>
          <p:cNvPr id="3" name="灯片编号占位符 2"/>
          <p:cNvSpPr txBox="1">
            <a:spLocks noGrp="1"/>
          </p:cNvSpPr>
          <p:nvPr>
            <p:ph type="sldNum" sz="quarter" idx="12"/>
          </p:nvPr>
        </p:nvSpPr>
        <p:spPr bwMode="auto">
          <a:xfrm>
            <a:off x="8077200" y="6243638"/>
            <a:ext cx="2133600" cy="457200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>
              <a:buNone/>
            </a:pPr>
            <a:fld id="{9A0DB2DC-4C9A-4742-B13C-FB6460FD3503}" type="slidenum">
              <a:rPr lang="en-US" altLang="zh-CN" sz="1200" dirty="0">
                <a:latin typeface="Garamond" panose="02020404030301010803" pitchFamily="18" charset="0"/>
              </a:rPr>
              <a:t>30</a:t>
            </a:fld>
            <a:endParaRPr lang="en-US" altLang="zh-CN" sz="1200" dirty="0">
              <a:latin typeface="Garamond" panose="02020404030301010803" pitchFamily="18" charset="0"/>
            </a:endParaRPr>
          </a:p>
        </p:txBody>
      </p:sp>
      <p:sp>
        <p:nvSpPr>
          <p:cNvPr id="33796" name="Rectangle 3"/>
          <p:cNvSpPr txBox="1"/>
          <p:nvPr/>
        </p:nvSpPr>
        <p:spPr>
          <a:xfrm>
            <a:off x="3000375" y="2332038"/>
            <a:ext cx="5184775" cy="2320925"/>
          </a:xfrm>
          <a:prstGeom prst="rect">
            <a:avLst/>
          </a:prstGeom>
          <a:noFill/>
          <a:ln w="38100" cap="flat" cmpd="sng">
            <a:solidFill>
              <a:srgbClr val="33CCCC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</a:pPr>
            <a:r>
              <a:rPr lang="en-US" altLang="zh-CN" sz="3000" dirty="0">
                <a:latin typeface="Arial" panose="020B0604020202020204" pitchFamily="34" charset="0"/>
              </a:rPr>
              <a:t>ID</a:t>
            </a:r>
            <a:r>
              <a:rPr lang="zh-CN" altLang="en-US" sz="3000" dirty="0">
                <a:latin typeface="Arial" panose="020B0604020202020204" pitchFamily="34" charset="0"/>
              </a:rPr>
              <a:t>选择器</a:t>
            </a:r>
          </a:p>
          <a:p>
            <a:pPr marL="669925" lvl="1" indent="-32512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</a:pPr>
            <a:r>
              <a:rPr lang="en-US" altLang="zh-CN" sz="2600" dirty="0">
                <a:latin typeface="Arial" panose="020B0604020202020204" pitchFamily="34" charset="0"/>
              </a:rPr>
              <a:t>#myId{</a:t>
            </a:r>
          </a:p>
          <a:p>
            <a:pPr marL="669925" lvl="1" indent="-32512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</a:pPr>
            <a:r>
              <a:rPr lang="en-US" altLang="zh-CN" sz="2600" dirty="0">
                <a:latin typeface="Arial" panose="020B0604020202020204" pitchFamily="34" charset="0"/>
              </a:rPr>
              <a:t>background:black;</a:t>
            </a:r>
          </a:p>
          <a:p>
            <a:pPr marL="669925" lvl="1" indent="-325120" eaLnBrk="0" hangingPunct="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</a:pPr>
            <a:r>
              <a:rPr lang="en-US" altLang="zh-CN" sz="2600" dirty="0">
                <a:latin typeface="Arial" panose="020B0604020202020204" pitchFamily="34" charset="0"/>
              </a:rPr>
              <a:t>}</a:t>
            </a:r>
          </a:p>
        </p:txBody>
      </p:sp>
      <p:sp>
        <p:nvSpPr>
          <p:cNvPr id="33797" name="矩形 4"/>
          <p:cNvSpPr/>
          <p:nvPr/>
        </p:nvSpPr>
        <p:spPr>
          <a:xfrm>
            <a:off x="1919288" y="1341438"/>
            <a:ext cx="7848600" cy="82994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zh-CN" altLang="en-US" sz="2400" dirty="0">
                <a:latin typeface="Arial" panose="020B0604020202020204" pitchFamily="34" charset="0"/>
              </a:rPr>
              <a:t>在</a:t>
            </a:r>
            <a:r>
              <a:rPr lang="en-US" altLang="zh-CN" sz="2400" dirty="0">
                <a:latin typeface="Arial" panose="020B0604020202020204" pitchFamily="34" charset="0"/>
              </a:rPr>
              <a:t>HTML</a:t>
            </a:r>
            <a:r>
              <a:rPr lang="zh-CN" altLang="en-US" sz="2400" dirty="0">
                <a:latin typeface="Arial" panose="020B0604020202020204" pitchFamily="34" charset="0"/>
              </a:rPr>
              <a:t>文档中，需要</a:t>
            </a:r>
            <a:r>
              <a:rPr lang="zh-CN" altLang="en-US" sz="2400" dirty="0">
                <a:solidFill>
                  <a:srgbClr val="FF3300"/>
                </a:solidFill>
                <a:latin typeface="Arial" panose="020B0604020202020204" pitchFamily="34" charset="0"/>
              </a:rPr>
              <a:t>唯一</a:t>
            </a:r>
            <a:r>
              <a:rPr lang="zh-CN" altLang="en-US" sz="2400" dirty="0">
                <a:latin typeface="Arial" panose="020B0604020202020204" pitchFamily="34" charset="0"/>
              </a:rPr>
              <a:t>标识一个元素时，就会赋予它一个</a:t>
            </a:r>
            <a:r>
              <a:rPr lang="en-US" altLang="zh-CN" sz="2400" dirty="0">
                <a:latin typeface="Arial" panose="020B0604020202020204" pitchFamily="34" charset="0"/>
              </a:rPr>
              <a:t>ID</a:t>
            </a:r>
            <a:r>
              <a:rPr lang="zh-CN" altLang="en-US" sz="2400" dirty="0">
                <a:latin typeface="Arial" panose="020B0604020202020204" pitchFamily="34" charset="0"/>
              </a:rPr>
              <a:t>标识</a:t>
            </a:r>
          </a:p>
        </p:txBody>
      </p:sp>
      <p:sp>
        <p:nvSpPr>
          <p:cNvPr id="33798" name="矩形 5"/>
          <p:cNvSpPr/>
          <p:nvPr/>
        </p:nvSpPr>
        <p:spPr>
          <a:xfrm>
            <a:off x="1919288" y="5013325"/>
            <a:ext cx="7921625" cy="7683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lvl="1" eaLnBrk="1" hangingPunct="1"/>
            <a:r>
              <a:rPr lang="en-US" altLang="zh-CN" sz="2200" dirty="0">
                <a:latin typeface="Arial" panose="020B0604020202020204" pitchFamily="34" charset="0"/>
              </a:rPr>
              <a:t>ID</a:t>
            </a:r>
            <a:r>
              <a:rPr lang="zh-CN" altLang="en-US" sz="2200" dirty="0">
                <a:latin typeface="Arial" panose="020B0604020202020204" pitchFamily="34" charset="0"/>
              </a:rPr>
              <a:t>选择器比类选择器具有更高的优先级。</a:t>
            </a:r>
            <a:r>
              <a:rPr lang="en-US" altLang="zh-CN" sz="2200" dirty="0">
                <a:latin typeface="Arial" panose="020B0604020202020204" pitchFamily="34" charset="0"/>
              </a:rPr>
              <a:t>JS</a:t>
            </a:r>
            <a:r>
              <a:rPr lang="zh-CN" altLang="en-US" sz="2200" dirty="0">
                <a:latin typeface="Arial" panose="020B0604020202020204" pitchFamily="34" charset="0"/>
              </a:rPr>
              <a:t>脚本要调用对象时，要使用</a:t>
            </a:r>
            <a:r>
              <a:rPr lang="en-US" altLang="zh-CN" sz="2200" dirty="0">
                <a:latin typeface="Arial" panose="020B0604020202020204" pitchFamily="34" charset="0"/>
              </a:rPr>
              <a:t>id</a:t>
            </a:r>
            <a:r>
              <a:rPr lang="zh-CN" altLang="en-US" sz="2200" dirty="0">
                <a:latin typeface="Arial" panose="020B0604020202020204" pitchFamily="34" charset="0"/>
              </a:rPr>
              <a:t>号，所以</a:t>
            </a:r>
            <a:r>
              <a:rPr lang="en-US" altLang="zh-CN" sz="2200" dirty="0">
                <a:latin typeface="Arial" panose="020B0604020202020204" pitchFamily="34" charset="0"/>
              </a:rPr>
              <a:t>id</a:t>
            </a:r>
            <a:r>
              <a:rPr lang="zh-CN" altLang="en-US" sz="2200" dirty="0">
                <a:latin typeface="Arial" panose="020B0604020202020204" pitchFamily="34" charset="0"/>
              </a:rPr>
              <a:t>选择器被广泛使用。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标题 1"/>
          <p:cNvSpPr>
            <a:spLocks noGrp="1"/>
          </p:cNvSpPr>
          <p:nvPr>
            <p:ph type="title"/>
          </p:nvPr>
        </p:nvSpPr>
        <p:spPr>
          <a:xfrm>
            <a:off x="1981200" y="188913"/>
            <a:ext cx="8229600" cy="1139825"/>
          </a:xfrm>
        </p:spPr>
        <p:txBody>
          <a:bodyPr vert="horz" wrap="square" lIns="91440" tIns="45720" rIns="91440" bIns="45720" anchor="t" anchorCtr="0"/>
          <a:lstStyle/>
          <a:p>
            <a:pPr marL="342900" indent="-342900"/>
            <a:r>
              <a:rPr lang="zh-CN" altLang="en-US" sz="4400" dirty="0"/>
              <a:t>④</a:t>
            </a:r>
            <a:r>
              <a:rPr lang="zh-CN" altLang="en-US" sz="4400" dirty="0">
                <a:solidFill>
                  <a:srgbClr val="3399FF"/>
                </a:solidFill>
              </a:rPr>
              <a:t>伪类</a:t>
            </a:r>
            <a:endParaRPr lang="zh-CN" altLang="en-US" sz="4400" dirty="0"/>
          </a:p>
        </p:txBody>
      </p:sp>
      <p:sp>
        <p:nvSpPr>
          <p:cNvPr id="3" name="灯片编号占位符 2"/>
          <p:cNvSpPr txBox="1">
            <a:spLocks noGrp="1"/>
          </p:cNvSpPr>
          <p:nvPr>
            <p:ph type="sldNum" sz="quarter" idx="12"/>
          </p:nvPr>
        </p:nvSpPr>
        <p:spPr bwMode="auto">
          <a:xfrm>
            <a:off x="8077200" y="6243638"/>
            <a:ext cx="2133600" cy="457200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>
              <a:buNone/>
            </a:pPr>
            <a:fld id="{9A0DB2DC-4C9A-4742-B13C-FB6460FD3503}" type="slidenum">
              <a:rPr lang="en-US" altLang="zh-CN" sz="1200" dirty="0">
                <a:latin typeface="Garamond" panose="02020404030301010803" pitchFamily="18" charset="0"/>
              </a:rPr>
              <a:t>31</a:t>
            </a:fld>
            <a:endParaRPr lang="en-US" altLang="zh-CN" sz="1200" dirty="0">
              <a:latin typeface="Garamond" panose="02020404030301010803" pitchFamily="18" charset="0"/>
            </a:endParaRPr>
          </a:p>
        </p:txBody>
      </p:sp>
      <p:sp>
        <p:nvSpPr>
          <p:cNvPr id="34820" name="矩形 3"/>
          <p:cNvSpPr/>
          <p:nvPr/>
        </p:nvSpPr>
        <p:spPr>
          <a:xfrm>
            <a:off x="2001838" y="879475"/>
            <a:ext cx="7993062" cy="15684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zh-CN" altLang="en-US" dirty="0">
                <a:latin typeface="Arial" panose="020B0604020202020204" pitchFamily="34" charset="0"/>
              </a:rPr>
              <a:t>伪类是已经定义好的类，比如对于</a:t>
            </a:r>
            <a:r>
              <a:rPr lang="en-US" altLang="zh-CN" dirty="0">
                <a:latin typeface="Arial" panose="020B0604020202020204" pitchFamily="34" charset="0"/>
              </a:rPr>
              <a:t>&lt;a&gt;</a:t>
            </a:r>
            <a:r>
              <a:rPr lang="zh-CN" altLang="en-US" dirty="0">
                <a:latin typeface="Arial" panose="020B0604020202020204" pitchFamily="34" charset="0"/>
              </a:rPr>
              <a:t>标签，可以设置不同类型超链接的显示方式（访问过的、未访问的、激活的、鼠标指针悬停于上的）。</a:t>
            </a:r>
            <a:br>
              <a:rPr lang="zh-CN" altLang="en-US" dirty="0">
                <a:latin typeface="Arial" panose="020B0604020202020204" pitchFamily="34" charset="0"/>
              </a:rPr>
            </a:br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34821" name="矩形 4"/>
          <p:cNvSpPr/>
          <p:nvPr/>
        </p:nvSpPr>
        <p:spPr>
          <a:xfrm>
            <a:off x="1774825" y="1484313"/>
            <a:ext cx="7850188" cy="255333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lvl="2" eaLnBrk="1" hangingPunct="1"/>
            <a:r>
              <a:rPr lang="en-US" altLang="zh-CN" sz="2000" dirty="0">
                <a:latin typeface="Arial" panose="020B0604020202020204" pitchFamily="34" charset="0"/>
              </a:rPr>
              <a:t>a:link</a:t>
            </a:r>
            <a:r>
              <a:rPr lang="zh-CN" altLang="en-US" sz="2000" dirty="0">
                <a:latin typeface="Arial" panose="020B0604020202020204" pitchFamily="34" charset="0"/>
              </a:rPr>
              <a:t>或</a:t>
            </a:r>
            <a:r>
              <a:rPr lang="en-US" altLang="zh-CN" sz="2000" dirty="0">
                <a:latin typeface="Arial" panose="020B0604020202020204" pitchFamily="34" charset="0"/>
              </a:rPr>
              <a:t>:link</a:t>
            </a:r>
            <a:r>
              <a:rPr lang="zh-CN" altLang="en-US" sz="2000" dirty="0">
                <a:latin typeface="Arial" panose="020B0604020202020204" pitchFamily="34" charset="0"/>
              </a:rPr>
              <a:t>：当超链接没被访问过时，所设置的样式应用于超链接。</a:t>
            </a:r>
          </a:p>
          <a:p>
            <a:pPr lvl="2" eaLnBrk="1" hangingPunct="1"/>
            <a:r>
              <a:rPr lang="en-US" altLang="zh-CN" sz="2000" dirty="0">
                <a:latin typeface="Arial" panose="020B0604020202020204" pitchFamily="34" charset="0"/>
              </a:rPr>
              <a:t>a:visited</a:t>
            </a:r>
            <a:r>
              <a:rPr lang="zh-CN" altLang="en-US" sz="2000" dirty="0">
                <a:latin typeface="Arial" panose="020B0604020202020204" pitchFamily="34" charset="0"/>
              </a:rPr>
              <a:t>或</a:t>
            </a:r>
            <a:r>
              <a:rPr lang="en-US" altLang="zh-CN" sz="2000" dirty="0">
                <a:latin typeface="Arial" panose="020B0604020202020204" pitchFamily="34" charset="0"/>
              </a:rPr>
              <a:t>:visited</a:t>
            </a:r>
            <a:r>
              <a:rPr lang="zh-CN" altLang="en-US" sz="2000" dirty="0">
                <a:latin typeface="Arial" panose="020B0604020202020204" pitchFamily="34" charset="0"/>
              </a:rPr>
              <a:t>：当超链接已被访问过时，所设置的样式应用于超链接。</a:t>
            </a:r>
          </a:p>
          <a:p>
            <a:pPr lvl="2" eaLnBrk="1" hangingPunct="1"/>
            <a:r>
              <a:rPr lang="en-US" altLang="zh-CN" sz="2000" dirty="0">
                <a:latin typeface="Arial" panose="020B0604020202020204" pitchFamily="34" charset="0"/>
              </a:rPr>
              <a:t>a:active</a:t>
            </a:r>
            <a:r>
              <a:rPr lang="zh-CN" altLang="en-US" sz="2000" dirty="0">
                <a:latin typeface="Arial" panose="020B0604020202020204" pitchFamily="34" charset="0"/>
              </a:rPr>
              <a:t>或</a:t>
            </a:r>
            <a:r>
              <a:rPr lang="en-US" altLang="zh-CN" sz="2000" dirty="0">
                <a:latin typeface="Arial" panose="020B0604020202020204" pitchFamily="34" charset="0"/>
              </a:rPr>
              <a:t>:active</a:t>
            </a:r>
            <a:r>
              <a:rPr lang="zh-CN" altLang="en-US" sz="2000" dirty="0">
                <a:latin typeface="Arial" panose="020B0604020202020204" pitchFamily="34" charset="0"/>
              </a:rPr>
              <a:t>：当超链接当前为被选中状态时（即鼠标在该链接上点击与释放之间），所设置的样式应用于超链接。</a:t>
            </a:r>
          </a:p>
          <a:p>
            <a:pPr lvl="2" eaLnBrk="1" hangingPunct="1"/>
            <a:r>
              <a:rPr lang="en-US" altLang="zh-CN" sz="2000" dirty="0">
                <a:latin typeface="Arial" panose="020B0604020202020204" pitchFamily="34" charset="0"/>
              </a:rPr>
              <a:t>a:hover</a:t>
            </a:r>
            <a:r>
              <a:rPr lang="zh-CN" altLang="en-US" sz="2000" dirty="0">
                <a:latin typeface="Arial" panose="020B0604020202020204" pitchFamily="34" charset="0"/>
              </a:rPr>
              <a:t>或</a:t>
            </a:r>
            <a:r>
              <a:rPr lang="en-US" altLang="zh-CN" sz="2000" dirty="0">
                <a:latin typeface="Arial" panose="020B0604020202020204" pitchFamily="34" charset="0"/>
              </a:rPr>
              <a:t>:hover</a:t>
            </a:r>
            <a:r>
              <a:rPr lang="zh-CN" altLang="en-US" sz="2000" dirty="0">
                <a:latin typeface="Arial" panose="020B0604020202020204" pitchFamily="34" charset="0"/>
              </a:rPr>
              <a:t>：当鼠标指针移动到超链接之上时，所设置的样式应用于超链接。</a:t>
            </a:r>
          </a:p>
        </p:txBody>
      </p:sp>
      <p:sp>
        <p:nvSpPr>
          <p:cNvPr id="34822" name="Text Box 4"/>
          <p:cNvSpPr txBox="1"/>
          <p:nvPr/>
        </p:nvSpPr>
        <p:spPr>
          <a:xfrm>
            <a:off x="4800600" y="3789363"/>
            <a:ext cx="7244080" cy="4154170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txBody>
          <a:bodyPr wrap="none">
            <a:spAutoFit/>
          </a:bodyPr>
          <a:lstStyle/>
          <a:p>
            <a:r>
              <a:rPr lang="en-US" altLang="zh-CN" b="1" dirty="0">
                <a:latin typeface="Arial" panose="020B0604020202020204" pitchFamily="34" charset="0"/>
              </a:rPr>
              <a:t>&lt;style type="text/css"&gt;</a:t>
            </a:r>
          </a:p>
          <a:p>
            <a:r>
              <a:rPr lang="en-US" altLang="zh-CN" b="1" dirty="0">
                <a:latin typeface="Arial" panose="020B0604020202020204" pitchFamily="34" charset="0"/>
              </a:rPr>
              <a:t>    a:link{color:blue; text-decoration:none}</a:t>
            </a:r>
          </a:p>
          <a:p>
            <a:r>
              <a:rPr lang="en-US" altLang="zh-CN" b="1" dirty="0">
                <a:latin typeface="Arial" panose="020B0604020202020204" pitchFamily="34" charset="0"/>
              </a:rPr>
              <a:t>    a:visited{color:red; text-decoration:none}</a:t>
            </a:r>
          </a:p>
          <a:p>
            <a:r>
              <a:rPr lang="en-US" altLang="zh-CN" b="1" dirty="0">
                <a:latin typeface="Arial" panose="020B0604020202020204" pitchFamily="34" charset="0"/>
              </a:rPr>
              <a:t>    a:hover{color:yellow; text-shadow:#33FF99}</a:t>
            </a:r>
          </a:p>
          <a:p>
            <a:r>
              <a:rPr lang="en-US" altLang="zh-CN" b="1" dirty="0">
                <a:latin typeface="Arial" panose="020B0604020202020204" pitchFamily="34" charset="0"/>
              </a:rPr>
              <a:t>    a:active{color:gray; text-decoration:underline}</a:t>
            </a:r>
          </a:p>
          <a:p>
            <a:r>
              <a:rPr lang="en-US" altLang="zh-CN" b="1" dirty="0">
                <a:latin typeface="Arial" panose="020B0604020202020204" pitchFamily="34" charset="0"/>
              </a:rPr>
              <a:t>&lt;/style&gt;</a:t>
            </a:r>
          </a:p>
          <a:p>
            <a:r>
              <a:rPr lang="en-US" altLang="zh-CN" b="1" dirty="0">
                <a:latin typeface="Arial" panose="020B0604020202020204" pitchFamily="34" charset="0"/>
              </a:rPr>
              <a:t>&lt;/head&gt;</a:t>
            </a:r>
          </a:p>
          <a:p>
            <a:endParaRPr lang="en-US" altLang="zh-CN" b="1" dirty="0">
              <a:latin typeface="Arial" panose="020B0604020202020204" pitchFamily="34" charset="0"/>
            </a:endParaRPr>
          </a:p>
          <a:p>
            <a:r>
              <a:rPr lang="en-US" altLang="zh-CN" b="1" dirty="0">
                <a:latin typeface="Arial" panose="020B0604020202020204" pitchFamily="34" charset="0"/>
              </a:rPr>
              <a:t>&lt;body&gt;</a:t>
            </a:r>
          </a:p>
          <a:p>
            <a:r>
              <a:rPr lang="en-US" altLang="zh-CN" b="1" dirty="0">
                <a:latin typeface="Arial" panose="020B0604020202020204" pitchFamily="34" charset="0"/>
              </a:rPr>
              <a:t>    &lt;a href="#"&gt;</a:t>
            </a:r>
            <a:r>
              <a:rPr lang="zh-CN" altLang="en-US" b="1" dirty="0">
                <a:latin typeface="Arial" panose="020B0604020202020204" pitchFamily="34" charset="0"/>
              </a:rPr>
              <a:t>这是我的链接</a:t>
            </a:r>
            <a:r>
              <a:rPr lang="en-US" altLang="zh-CN" b="1" dirty="0">
                <a:latin typeface="Arial" panose="020B0604020202020204" pitchFamily="34" charset="0"/>
              </a:rPr>
              <a:t>&lt;/a&gt;</a:t>
            </a:r>
          </a:p>
          <a:p>
            <a:r>
              <a:rPr lang="en-US" altLang="zh-CN" b="1" dirty="0">
                <a:latin typeface="Arial" panose="020B0604020202020204" pitchFamily="34" charset="0"/>
              </a:rPr>
              <a:t>&lt;/body&gt;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t" anchorCtr="0"/>
          <a:lstStyle/>
          <a:p>
            <a:pPr marL="342900" indent="-342900"/>
            <a:r>
              <a:rPr lang="zh-CN" altLang="en-US" sz="4400" dirty="0">
                <a:solidFill>
                  <a:srgbClr val="3399FF"/>
                </a:solidFill>
              </a:rPr>
              <a:t>⑤全局选择器</a:t>
            </a:r>
            <a:r>
              <a:rPr lang="en-US" altLang="zh-CN" sz="4400" dirty="0">
                <a:solidFill>
                  <a:srgbClr val="3399FF"/>
                </a:solidFill>
              </a:rPr>
              <a:t>/</a:t>
            </a:r>
            <a:r>
              <a:rPr lang="zh-CN" altLang="en-US" sz="4400" dirty="0">
                <a:solidFill>
                  <a:srgbClr val="3399FF"/>
                </a:solidFill>
              </a:rPr>
              <a:t>通配符选择器</a:t>
            </a:r>
          </a:p>
        </p:txBody>
      </p:sp>
      <p:sp>
        <p:nvSpPr>
          <p:cNvPr id="3" name="灯片编号占位符 2"/>
          <p:cNvSpPr txBox="1">
            <a:spLocks noGrp="1"/>
          </p:cNvSpPr>
          <p:nvPr>
            <p:ph type="sldNum" sz="quarter" idx="12"/>
          </p:nvPr>
        </p:nvSpPr>
        <p:spPr bwMode="auto">
          <a:xfrm>
            <a:off x="8077200" y="6243638"/>
            <a:ext cx="2133600" cy="457200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>
              <a:buNone/>
            </a:pPr>
            <a:fld id="{9A0DB2DC-4C9A-4742-B13C-FB6460FD3503}" type="slidenum">
              <a:rPr lang="en-US" altLang="zh-CN" sz="1200" dirty="0">
                <a:latin typeface="Garamond" panose="02020404030301010803" pitchFamily="18" charset="0"/>
              </a:rPr>
              <a:t>32</a:t>
            </a:fld>
            <a:endParaRPr lang="en-US" altLang="zh-CN" sz="1200" dirty="0">
              <a:latin typeface="Garamond" panose="02020404030301010803" pitchFamily="18" charset="0"/>
            </a:endParaRPr>
          </a:p>
        </p:txBody>
      </p:sp>
      <p:sp>
        <p:nvSpPr>
          <p:cNvPr id="35844" name="矩形 3"/>
          <p:cNvSpPr/>
          <p:nvPr/>
        </p:nvSpPr>
        <p:spPr>
          <a:xfrm>
            <a:off x="2089150" y="1268413"/>
            <a:ext cx="8328025" cy="119888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zh-CN" altLang="en-US" dirty="0">
                <a:latin typeface="Arial" panose="020B0604020202020204" pitchFamily="34" charset="0"/>
              </a:rPr>
              <a:t>如果想要一个页面中所有的</a:t>
            </a:r>
            <a:r>
              <a:rPr lang="en-US" altLang="zh-CN" dirty="0">
                <a:latin typeface="Arial" panose="020B0604020202020204" pitchFamily="34" charset="0"/>
              </a:rPr>
              <a:t>HTML</a:t>
            </a:r>
            <a:r>
              <a:rPr lang="zh-CN" altLang="en-US" dirty="0">
                <a:latin typeface="Arial" panose="020B0604020202020204" pitchFamily="34" charset="0"/>
              </a:rPr>
              <a:t>标记使用同一种样式，可以使用该方法。</a:t>
            </a:r>
            <a:br>
              <a:rPr lang="zh-CN" altLang="en-US" dirty="0">
                <a:latin typeface="Arial" panose="020B0604020202020204" pitchFamily="34" charset="0"/>
              </a:rPr>
            </a:br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35845" name="Text Box 4"/>
          <p:cNvSpPr txBox="1"/>
          <p:nvPr/>
        </p:nvSpPr>
        <p:spPr>
          <a:xfrm>
            <a:off x="2351088" y="2959100"/>
            <a:ext cx="4432935" cy="1568450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txBody>
          <a:bodyPr wrap="none">
            <a:spAutoFit/>
          </a:bodyPr>
          <a:lstStyle/>
          <a:p>
            <a:r>
              <a:rPr lang="en-US" altLang="zh-CN" b="1" dirty="0">
                <a:latin typeface="Arial" panose="020B0604020202020204" pitchFamily="34" charset="0"/>
              </a:rPr>
              <a:t>&lt;style type="text/css"&gt;</a:t>
            </a:r>
          </a:p>
          <a:p>
            <a:r>
              <a:rPr lang="en-US" altLang="zh-CN" b="1" dirty="0">
                <a:latin typeface="Arial" panose="020B0604020202020204" pitchFamily="34" charset="0"/>
              </a:rPr>
              <a:t> *{color:blue; font-size:30px;}</a:t>
            </a:r>
          </a:p>
          <a:p>
            <a:r>
              <a:rPr lang="en-US" altLang="zh-CN" b="1" dirty="0">
                <a:latin typeface="Arial" panose="020B0604020202020204" pitchFamily="34" charset="0"/>
              </a:rPr>
              <a:t>&lt;/style&gt;</a:t>
            </a:r>
          </a:p>
          <a:p>
            <a:r>
              <a:rPr lang="en-US" altLang="zh-CN" b="1" dirty="0">
                <a:latin typeface="Arial" panose="020B0604020202020204" pitchFamily="34" charset="0"/>
              </a:rPr>
              <a:t>&lt;/head&gt;</a:t>
            </a:r>
          </a:p>
        </p:txBody>
      </p:sp>
      <p:sp>
        <p:nvSpPr>
          <p:cNvPr id="35846" name="Text Box 5"/>
          <p:cNvSpPr txBox="1"/>
          <p:nvPr/>
        </p:nvSpPr>
        <p:spPr>
          <a:xfrm>
            <a:off x="3543300" y="2327275"/>
            <a:ext cx="3451860" cy="4603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  <a:latin typeface="Arial" panose="020B0604020202020204" pitchFamily="34" charset="0"/>
              </a:rPr>
              <a:t>*</a:t>
            </a:r>
            <a:r>
              <a:rPr lang="en-US" altLang="zh-CN" sz="2400" b="1" dirty="0">
                <a:solidFill>
                  <a:srgbClr val="FF0000"/>
                </a:solidFill>
                <a:latin typeface="Arial" panose="020B0604020202020204" pitchFamily="34" charset="0"/>
              </a:rPr>
              <a:t>{property:value;… …}</a:t>
            </a:r>
          </a:p>
        </p:txBody>
      </p:sp>
      <p:sp>
        <p:nvSpPr>
          <p:cNvPr id="35847" name="Text Box 12"/>
          <p:cNvSpPr txBox="1"/>
          <p:nvPr/>
        </p:nvSpPr>
        <p:spPr>
          <a:xfrm>
            <a:off x="5932488" y="2959100"/>
            <a:ext cx="3505200" cy="1198880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txBody>
          <a:bodyPr>
            <a:spAutoFit/>
          </a:bodyPr>
          <a:lstStyle/>
          <a:p>
            <a:r>
              <a:rPr lang="en-US" altLang="zh-CN" b="1" dirty="0">
                <a:latin typeface="Arial" panose="020B0604020202020204" pitchFamily="34" charset="0"/>
              </a:rPr>
              <a:t>&lt;body&gt;</a:t>
            </a:r>
          </a:p>
          <a:p>
            <a:r>
              <a:rPr lang="en-US" altLang="zh-CN" b="1" dirty="0">
                <a:latin typeface="Arial" panose="020B0604020202020204" pitchFamily="34" charset="0"/>
              </a:rPr>
              <a:t>&lt;p&gt;</a:t>
            </a:r>
            <a:r>
              <a:rPr lang="zh-CN" altLang="en-US" b="1" dirty="0">
                <a:latin typeface="Arial" panose="020B0604020202020204" pitchFamily="34" charset="0"/>
              </a:rPr>
              <a:t>这是我的文档</a:t>
            </a:r>
            <a:r>
              <a:rPr lang="en-US" altLang="zh-CN" b="1" dirty="0">
                <a:latin typeface="Arial" panose="020B0604020202020204" pitchFamily="34" charset="0"/>
              </a:rPr>
              <a:t>&lt;/p&gt;</a:t>
            </a:r>
          </a:p>
          <a:p>
            <a:r>
              <a:rPr lang="en-US" altLang="zh-CN" b="1" dirty="0">
                <a:latin typeface="Arial" panose="020B0604020202020204" pitchFamily="34" charset="0"/>
              </a:rPr>
              <a:t>&lt;/body&gt;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标题 1"/>
          <p:cNvSpPr>
            <a:spLocks noGrp="1"/>
          </p:cNvSpPr>
          <p:nvPr>
            <p:ph type="title"/>
          </p:nvPr>
        </p:nvSpPr>
        <p:spPr>
          <a:xfrm>
            <a:off x="1981200" y="277813"/>
            <a:ext cx="8686800" cy="1139825"/>
          </a:xfrm>
        </p:spPr>
        <p:txBody>
          <a:bodyPr vert="horz" wrap="square" lIns="91440" tIns="45720" rIns="91440" bIns="45720" anchor="t" anchorCtr="0"/>
          <a:lstStyle/>
          <a:p>
            <a:r>
              <a:rPr lang="zh-CN" altLang="en-US" sz="4400" dirty="0"/>
              <a:t>⑥</a:t>
            </a:r>
            <a:r>
              <a:rPr lang="en-US" altLang="zh-CN" sz="4400" dirty="0">
                <a:solidFill>
                  <a:srgbClr val="3399FF"/>
                </a:solidFill>
              </a:rPr>
              <a:t>”</a:t>
            </a:r>
            <a:r>
              <a:rPr lang="zh-CN" altLang="en-US" sz="4400" dirty="0">
                <a:solidFill>
                  <a:srgbClr val="3399FF"/>
                </a:solidFill>
              </a:rPr>
              <a:t>交集”选择器</a:t>
            </a:r>
            <a:r>
              <a:rPr lang="en-US" altLang="zh-CN" sz="4400" dirty="0">
                <a:solidFill>
                  <a:srgbClr val="3399FF"/>
                </a:solidFill>
              </a:rPr>
              <a:t>/</a:t>
            </a:r>
            <a:r>
              <a:rPr lang="zh-CN" altLang="en-US" sz="4400" dirty="0">
                <a:solidFill>
                  <a:srgbClr val="3399FF"/>
                </a:solidFill>
              </a:rPr>
              <a:t>限定式选择器</a:t>
            </a:r>
            <a:r>
              <a:rPr lang="zh-CN" altLang="en-US" sz="4400" dirty="0"/>
              <a:t>：</a:t>
            </a:r>
            <a:endParaRPr lang="zh-CN" altLang="en-US" dirty="0"/>
          </a:p>
        </p:txBody>
      </p:sp>
      <p:sp>
        <p:nvSpPr>
          <p:cNvPr id="3" name="灯片编号占位符 2"/>
          <p:cNvSpPr txBox="1">
            <a:spLocks noGrp="1"/>
          </p:cNvSpPr>
          <p:nvPr>
            <p:ph type="sldNum" sz="quarter" idx="12"/>
          </p:nvPr>
        </p:nvSpPr>
        <p:spPr bwMode="auto">
          <a:xfrm>
            <a:off x="8077200" y="6243638"/>
            <a:ext cx="2133600" cy="457200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>
              <a:buNone/>
            </a:pPr>
            <a:fld id="{9A0DB2DC-4C9A-4742-B13C-FB6460FD3503}" type="slidenum">
              <a:rPr lang="en-US" altLang="zh-CN" sz="1200" dirty="0">
                <a:latin typeface="Garamond" panose="02020404030301010803" pitchFamily="18" charset="0"/>
              </a:rPr>
              <a:t>33</a:t>
            </a:fld>
            <a:endParaRPr lang="en-US" altLang="zh-CN" sz="1200" dirty="0">
              <a:latin typeface="Garamond" panose="02020404030301010803" pitchFamily="18" charset="0"/>
            </a:endParaRPr>
          </a:p>
        </p:txBody>
      </p:sp>
      <p:sp>
        <p:nvSpPr>
          <p:cNvPr id="36868" name="矩形 3"/>
          <p:cNvSpPr/>
          <p:nvPr/>
        </p:nvSpPr>
        <p:spPr>
          <a:xfrm>
            <a:off x="2135188" y="1341438"/>
            <a:ext cx="7848600" cy="119888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marL="669925" lvl="1" indent="-325120" algn="just" eaLnBrk="1" hangingPunct="1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</a:pPr>
            <a:r>
              <a:rPr lang="zh-CN" altLang="en-US" sz="2400" dirty="0">
                <a:latin typeface="Arial" panose="020B0604020202020204" pitchFamily="34" charset="0"/>
              </a:rPr>
              <a:t>将多种选择器搭配，即将标记选择器、类选择器和</a:t>
            </a:r>
            <a:r>
              <a:rPr lang="en-US" altLang="zh-CN" sz="2400" dirty="0">
                <a:latin typeface="Arial" panose="020B0604020202020204" pitchFamily="34" charset="0"/>
              </a:rPr>
              <a:t>ID</a:t>
            </a:r>
            <a:r>
              <a:rPr lang="zh-CN" altLang="en-US" sz="2400" dirty="0">
                <a:latin typeface="Arial" panose="020B0604020202020204" pitchFamily="34" charset="0"/>
              </a:rPr>
              <a:t>选择器组合起来使用。一般组合方式是标记选择器和类选择器组合或标记选择器和</a:t>
            </a:r>
            <a:r>
              <a:rPr lang="en-US" altLang="zh-CN" sz="2400" dirty="0">
                <a:latin typeface="Arial" panose="020B0604020202020204" pitchFamily="34" charset="0"/>
              </a:rPr>
              <a:t>ID</a:t>
            </a:r>
            <a:r>
              <a:rPr lang="zh-CN" altLang="en-US" sz="2400" dirty="0">
                <a:latin typeface="Arial" panose="020B0604020202020204" pitchFamily="34" charset="0"/>
              </a:rPr>
              <a:t>选择器组合。</a:t>
            </a:r>
          </a:p>
        </p:txBody>
      </p:sp>
      <p:sp>
        <p:nvSpPr>
          <p:cNvPr id="36869" name="Text Box 8"/>
          <p:cNvSpPr txBox="1"/>
          <p:nvPr/>
        </p:nvSpPr>
        <p:spPr>
          <a:xfrm>
            <a:off x="2855913" y="3357563"/>
            <a:ext cx="6230620" cy="82994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rgbClr val="FF0000"/>
                </a:solidFill>
                <a:latin typeface="Arial" panose="020B0604020202020204" pitchFamily="34" charset="0"/>
              </a:rPr>
              <a:t>selector.classname{property:value;… …}</a:t>
            </a:r>
          </a:p>
          <a:p>
            <a:r>
              <a:rPr lang="en-US" altLang="zh-CN" sz="2400" b="1" dirty="0">
                <a:solidFill>
                  <a:srgbClr val="FF0000"/>
                </a:solidFill>
                <a:latin typeface="Arial" panose="020B0604020202020204" pitchFamily="34" charset="0"/>
              </a:rPr>
              <a:t>selector#classname{property:value;… …}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t" anchorCtr="0"/>
          <a:lstStyle/>
          <a:p>
            <a:r>
              <a:rPr lang="zh-CN" altLang="en-US" sz="4400" dirty="0"/>
              <a:t>⑦</a:t>
            </a:r>
            <a:r>
              <a:rPr lang="zh-CN" altLang="en-US" sz="4400" dirty="0">
                <a:solidFill>
                  <a:srgbClr val="3399FF"/>
                </a:solidFill>
              </a:rPr>
              <a:t>“并集”选择器</a:t>
            </a:r>
            <a:r>
              <a:rPr lang="en-US" altLang="zh-CN" sz="4400" dirty="0">
                <a:solidFill>
                  <a:srgbClr val="3399FF"/>
                </a:solidFill>
              </a:rPr>
              <a:t>/</a:t>
            </a:r>
            <a:r>
              <a:rPr lang="zh-CN" altLang="en-US" sz="4400" dirty="0">
                <a:solidFill>
                  <a:srgbClr val="3399FF"/>
                </a:solidFill>
              </a:rPr>
              <a:t>并列选择器</a:t>
            </a:r>
            <a:endParaRPr lang="zh-CN" altLang="en-US" dirty="0"/>
          </a:p>
        </p:txBody>
      </p:sp>
      <p:sp>
        <p:nvSpPr>
          <p:cNvPr id="3" name="灯片编号占位符 2"/>
          <p:cNvSpPr txBox="1">
            <a:spLocks noGrp="1"/>
          </p:cNvSpPr>
          <p:nvPr>
            <p:ph type="sldNum" sz="quarter" idx="12"/>
          </p:nvPr>
        </p:nvSpPr>
        <p:spPr bwMode="auto">
          <a:xfrm>
            <a:off x="8077200" y="6243638"/>
            <a:ext cx="2133600" cy="457200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>
              <a:buNone/>
            </a:pPr>
            <a:fld id="{9A0DB2DC-4C9A-4742-B13C-FB6460FD3503}" type="slidenum">
              <a:rPr lang="en-US" altLang="zh-CN" sz="1200" dirty="0">
                <a:latin typeface="Garamond" panose="02020404030301010803" pitchFamily="18" charset="0"/>
              </a:rPr>
              <a:t>34</a:t>
            </a:fld>
            <a:endParaRPr lang="en-US" altLang="zh-CN" sz="1200" dirty="0">
              <a:latin typeface="Garamond" panose="02020404030301010803" pitchFamily="18" charset="0"/>
            </a:endParaRPr>
          </a:p>
        </p:txBody>
      </p:sp>
      <p:sp>
        <p:nvSpPr>
          <p:cNvPr id="37892" name="矩形 3"/>
          <p:cNvSpPr/>
          <p:nvPr/>
        </p:nvSpPr>
        <p:spPr>
          <a:xfrm>
            <a:off x="1631950" y="1125538"/>
            <a:ext cx="8820150" cy="119888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lvl="1" eaLnBrk="1" hangingPunct="1"/>
            <a:r>
              <a:rPr lang="zh-CN" altLang="en-US" sz="2400" dirty="0">
                <a:latin typeface="Arial" panose="020B0604020202020204" pitchFamily="34" charset="0"/>
              </a:rPr>
              <a:t>多个选择器</a:t>
            </a:r>
            <a:r>
              <a:rPr lang="zh-CN" altLang="en-US" sz="2400" dirty="0">
                <a:solidFill>
                  <a:srgbClr val="FF0000"/>
                </a:solidFill>
                <a:latin typeface="Arial" panose="020B0604020202020204" pitchFamily="34" charset="0"/>
              </a:rPr>
              <a:t>通过逗号连接</a:t>
            </a:r>
            <a:r>
              <a:rPr lang="zh-CN" altLang="en-US" sz="2400" dirty="0">
                <a:latin typeface="Arial" panose="020B0604020202020204" pitchFamily="34" charset="0"/>
              </a:rPr>
              <a:t>而成的。如果某些选择器的样式是完全相同的，或者部分相同，这时便可以利用并集选择器同时声明。</a:t>
            </a:r>
          </a:p>
        </p:txBody>
      </p:sp>
      <p:sp>
        <p:nvSpPr>
          <p:cNvPr id="37893" name="Text Box 8"/>
          <p:cNvSpPr txBox="1"/>
          <p:nvPr/>
        </p:nvSpPr>
        <p:spPr>
          <a:xfrm>
            <a:off x="2486025" y="3467100"/>
            <a:ext cx="7278370" cy="255333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marL="742950" lvl="1" indent="-285750" eaLnBrk="1" hangingPunct="1"/>
            <a:r>
              <a:rPr lang="zh-CN" altLang="en-US" sz="2000" dirty="0">
                <a:solidFill>
                  <a:srgbClr val="E51BE5"/>
                </a:solidFill>
                <a:latin typeface="Arial" panose="020B0604020202020204" pitchFamily="34" charset="0"/>
              </a:rPr>
              <a:t>实例：</a:t>
            </a:r>
            <a:endParaRPr lang="en-US" altLang="zh-CN" sz="2000" dirty="0">
              <a:solidFill>
                <a:srgbClr val="E51BE5"/>
              </a:solidFill>
              <a:latin typeface="Arial" panose="020B0604020202020204" pitchFamily="34" charset="0"/>
            </a:endParaRPr>
          </a:p>
          <a:p>
            <a:pPr marL="742950" lvl="1" indent="-285750" eaLnBrk="1" hangingPunct="1"/>
            <a:r>
              <a:rPr lang="en-US" altLang="zh-CN" sz="2000" dirty="0">
                <a:solidFill>
                  <a:srgbClr val="E51BE5"/>
                </a:solidFill>
                <a:latin typeface="Arial" panose="020B0604020202020204" pitchFamily="34" charset="0"/>
              </a:rPr>
              <a:t>h1, h2, h3, h4, h5, p{			/*</a:t>
            </a:r>
            <a:r>
              <a:rPr lang="zh-CN" altLang="en-US" sz="2000" dirty="0">
                <a:solidFill>
                  <a:srgbClr val="E51BE5"/>
                </a:solidFill>
                <a:latin typeface="Arial" panose="020B0604020202020204" pitchFamily="34" charset="0"/>
              </a:rPr>
              <a:t>并集选择器*</a:t>
            </a:r>
            <a:r>
              <a:rPr lang="en-US" altLang="zh-CN" sz="2000" dirty="0">
                <a:solidFill>
                  <a:srgbClr val="E51BE5"/>
                </a:solidFill>
                <a:latin typeface="Arial" panose="020B0604020202020204" pitchFamily="34" charset="0"/>
              </a:rPr>
              <a:t>/</a:t>
            </a:r>
          </a:p>
          <a:p>
            <a:pPr marL="742950" lvl="1" indent="-285750" eaLnBrk="1" hangingPunct="1"/>
            <a:r>
              <a:rPr lang="en-US" altLang="zh-CN" sz="2000" dirty="0">
                <a:solidFill>
                  <a:srgbClr val="E51BE5"/>
                </a:solidFill>
                <a:latin typeface="Arial" panose="020B0604020202020204" pitchFamily="34" charset="0"/>
              </a:rPr>
              <a:t>	color:purple;				/* </a:t>
            </a:r>
            <a:r>
              <a:rPr lang="zh-CN" altLang="en-US" sz="2000" dirty="0">
                <a:solidFill>
                  <a:srgbClr val="E51BE5"/>
                </a:solidFill>
                <a:latin typeface="Arial" panose="020B0604020202020204" pitchFamily="34" charset="0"/>
              </a:rPr>
              <a:t>文字颜色 *</a:t>
            </a:r>
            <a:r>
              <a:rPr lang="en-US" altLang="zh-CN" sz="2000" dirty="0">
                <a:solidFill>
                  <a:srgbClr val="E51BE5"/>
                </a:solidFill>
                <a:latin typeface="Arial" panose="020B0604020202020204" pitchFamily="34" charset="0"/>
              </a:rPr>
              <a:t>/</a:t>
            </a:r>
          </a:p>
          <a:p>
            <a:pPr marL="742950" lvl="1" indent="-285750" eaLnBrk="1" hangingPunct="1"/>
            <a:r>
              <a:rPr lang="en-US" altLang="zh-CN" sz="2000" dirty="0">
                <a:solidFill>
                  <a:srgbClr val="E51BE5"/>
                </a:solidFill>
                <a:latin typeface="Arial" panose="020B0604020202020204" pitchFamily="34" charset="0"/>
              </a:rPr>
              <a:t>	font-size:15px;				/* </a:t>
            </a:r>
            <a:r>
              <a:rPr lang="zh-CN" altLang="en-US" sz="2000" dirty="0">
                <a:solidFill>
                  <a:srgbClr val="E51BE5"/>
                </a:solidFill>
                <a:latin typeface="Arial" panose="020B0604020202020204" pitchFamily="34" charset="0"/>
              </a:rPr>
              <a:t>字体大小 *</a:t>
            </a:r>
            <a:r>
              <a:rPr lang="en-US" altLang="zh-CN" sz="2000" dirty="0">
                <a:solidFill>
                  <a:srgbClr val="E51BE5"/>
                </a:solidFill>
                <a:latin typeface="Arial" panose="020B0604020202020204" pitchFamily="34" charset="0"/>
              </a:rPr>
              <a:t>/</a:t>
            </a:r>
          </a:p>
          <a:p>
            <a:pPr marL="742950" lvl="1" indent="-285750" eaLnBrk="1" hangingPunct="1"/>
            <a:r>
              <a:rPr lang="en-US" altLang="zh-CN" sz="2000" dirty="0">
                <a:solidFill>
                  <a:srgbClr val="E51BE5"/>
                </a:solidFill>
                <a:latin typeface="Arial" panose="020B0604020202020204" pitchFamily="34" charset="0"/>
              </a:rPr>
              <a:t>}</a:t>
            </a:r>
          </a:p>
          <a:p>
            <a:pPr marL="742950" lvl="1" indent="-285750" eaLnBrk="1" hangingPunct="1"/>
            <a:r>
              <a:rPr lang="en-US" altLang="zh-CN" sz="2000" dirty="0">
                <a:solidFill>
                  <a:srgbClr val="E51BE5"/>
                </a:solidFill>
                <a:latin typeface="Arial" panose="020B0604020202020204" pitchFamily="34" charset="0"/>
              </a:rPr>
              <a:t>h2.special, .special, #one{		/* </a:t>
            </a:r>
            <a:r>
              <a:rPr lang="zh-CN" altLang="en-US" sz="2000" dirty="0">
                <a:solidFill>
                  <a:srgbClr val="E51BE5"/>
                </a:solidFill>
                <a:latin typeface="Arial" panose="020B0604020202020204" pitchFamily="34" charset="0"/>
              </a:rPr>
              <a:t>集体声明 *</a:t>
            </a:r>
            <a:r>
              <a:rPr lang="en-US" altLang="zh-CN" sz="2000" dirty="0">
                <a:solidFill>
                  <a:srgbClr val="E51BE5"/>
                </a:solidFill>
                <a:latin typeface="Arial" panose="020B0604020202020204" pitchFamily="34" charset="0"/>
              </a:rPr>
              <a:t>/</a:t>
            </a:r>
          </a:p>
          <a:p>
            <a:pPr marL="742950" lvl="1" indent="-285750" eaLnBrk="1" hangingPunct="1"/>
            <a:r>
              <a:rPr lang="en-US" altLang="zh-CN" sz="2000" dirty="0">
                <a:solidFill>
                  <a:srgbClr val="E51BE5"/>
                </a:solidFill>
                <a:latin typeface="Arial" panose="020B0604020202020204" pitchFamily="34" charset="0"/>
              </a:rPr>
              <a:t>	text-decoration:underline;	/* </a:t>
            </a:r>
            <a:r>
              <a:rPr lang="zh-CN" altLang="en-US" sz="2000" dirty="0">
                <a:solidFill>
                  <a:srgbClr val="E51BE5"/>
                </a:solidFill>
                <a:latin typeface="Arial" panose="020B0604020202020204" pitchFamily="34" charset="0"/>
              </a:rPr>
              <a:t>下划线 *</a:t>
            </a:r>
            <a:r>
              <a:rPr lang="en-US" altLang="zh-CN" sz="2000" dirty="0">
                <a:solidFill>
                  <a:srgbClr val="E51BE5"/>
                </a:solidFill>
                <a:latin typeface="Arial" panose="020B0604020202020204" pitchFamily="34" charset="0"/>
              </a:rPr>
              <a:t>/</a:t>
            </a:r>
          </a:p>
          <a:p>
            <a:pPr marL="742950" lvl="1" indent="-285750" eaLnBrk="1" hangingPunct="1"/>
            <a:r>
              <a:rPr lang="en-US" altLang="zh-CN" sz="2000" dirty="0">
                <a:solidFill>
                  <a:srgbClr val="E51BE5"/>
                </a:solidFill>
                <a:latin typeface="Arial" panose="020B0604020202020204" pitchFamily="34" charset="0"/>
              </a:rPr>
              <a:t>}</a:t>
            </a:r>
            <a:endParaRPr lang="zh-CN" altLang="en-US" sz="2000" dirty="0">
              <a:solidFill>
                <a:srgbClr val="E51BE5"/>
              </a:solidFill>
              <a:latin typeface="Arial" panose="020B0604020202020204" pitchFamily="34" charset="0"/>
            </a:endParaRPr>
          </a:p>
        </p:txBody>
      </p:sp>
      <p:sp>
        <p:nvSpPr>
          <p:cNvPr id="37894" name="Text Box 8"/>
          <p:cNvSpPr txBox="1"/>
          <p:nvPr/>
        </p:nvSpPr>
        <p:spPr>
          <a:xfrm>
            <a:off x="2279650" y="2611438"/>
            <a:ext cx="7533005" cy="4603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rgbClr val="FF0000"/>
                </a:solidFill>
                <a:latin typeface="Arial" panose="020B0604020202020204" pitchFamily="34" charset="0"/>
              </a:rPr>
              <a:t>selector, selector, selector….{property:value;… …}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t" anchorCtr="0"/>
          <a:lstStyle/>
          <a:p>
            <a:r>
              <a:rPr lang="zh-CN" altLang="en-US" sz="4400" dirty="0"/>
              <a:t>⑧ </a:t>
            </a:r>
            <a:r>
              <a:rPr lang="zh-CN" altLang="en-US" sz="4400" dirty="0">
                <a:solidFill>
                  <a:srgbClr val="3399FF"/>
                </a:solidFill>
              </a:rPr>
              <a:t>子代选择器</a:t>
            </a:r>
            <a:r>
              <a:rPr lang="zh-CN" altLang="en-US" dirty="0"/>
              <a:t>和</a:t>
            </a:r>
            <a:r>
              <a:rPr lang="zh-CN" altLang="zh-CN" sz="4400" dirty="0"/>
              <a:t>⑨</a:t>
            </a:r>
            <a:r>
              <a:rPr lang="zh-CN" altLang="en-US" sz="4400" dirty="0">
                <a:solidFill>
                  <a:srgbClr val="3399FF"/>
                </a:solidFill>
              </a:rPr>
              <a:t>继承</a:t>
            </a:r>
            <a:r>
              <a:rPr lang="en-US" altLang="zh-CN" sz="4400" dirty="0">
                <a:solidFill>
                  <a:srgbClr val="3399FF"/>
                </a:solidFill>
              </a:rPr>
              <a:t>(</a:t>
            </a:r>
            <a:r>
              <a:rPr lang="zh-CN" altLang="en-US" sz="4400" dirty="0">
                <a:solidFill>
                  <a:srgbClr val="3399FF"/>
                </a:solidFill>
              </a:rPr>
              <a:t>后代</a:t>
            </a:r>
            <a:r>
              <a:rPr lang="en-US" altLang="zh-CN" sz="4400" dirty="0">
                <a:solidFill>
                  <a:srgbClr val="3399FF"/>
                </a:solidFill>
              </a:rPr>
              <a:t>)</a:t>
            </a:r>
            <a:r>
              <a:rPr lang="zh-CN" altLang="en-US" sz="4400" dirty="0">
                <a:solidFill>
                  <a:srgbClr val="3399FF"/>
                </a:solidFill>
              </a:rPr>
              <a:t>选择器</a:t>
            </a:r>
            <a:r>
              <a:rPr lang="zh-CN" altLang="en-US" sz="4400" dirty="0"/>
              <a:t>：</a:t>
            </a:r>
            <a:endParaRPr lang="zh-CN" altLang="en-US" dirty="0"/>
          </a:p>
        </p:txBody>
      </p:sp>
      <p:sp>
        <p:nvSpPr>
          <p:cNvPr id="38915" name="内容占位符 2"/>
          <p:cNvSpPr>
            <a:spLocks noGrp="1"/>
          </p:cNvSpPr>
          <p:nvPr>
            <p:ph idx="1"/>
          </p:nvPr>
        </p:nvSpPr>
        <p:spPr>
          <a:xfrm>
            <a:off x="1981200" y="1268413"/>
            <a:ext cx="8229600" cy="4862512"/>
          </a:xfrm>
        </p:spPr>
        <p:txBody>
          <a:bodyPr vert="horz" wrap="square" lIns="91440" tIns="45720" rIns="91440" bIns="45720" anchor="t" anchorCtr="0"/>
          <a:lstStyle/>
          <a:p>
            <a:r>
              <a:rPr lang="en-US" altLang="zh-CN" dirty="0"/>
              <a:t>&lt;div class=“main”&gt;</a:t>
            </a:r>
          </a:p>
          <a:p>
            <a:r>
              <a:rPr lang="en-US" altLang="zh-CN" dirty="0"/>
              <a:t>        </a:t>
            </a:r>
            <a:r>
              <a:rPr lang="zh-CN" altLang="en-US" dirty="0"/>
              <a:t>我是主</a:t>
            </a:r>
            <a:r>
              <a:rPr lang="en-US" altLang="zh-CN" dirty="0"/>
              <a:t>DIV</a:t>
            </a:r>
          </a:p>
          <a:p>
            <a:r>
              <a:rPr lang="en-US" altLang="zh-CN" dirty="0"/>
              <a:t>        &lt;div&gt;</a:t>
            </a:r>
          </a:p>
          <a:p>
            <a:r>
              <a:rPr lang="en-US" altLang="zh-CN" dirty="0"/>
              <a:t>            </a:t>
            </a:r>
            <a:r>
              <a:rPr lang="zh-CN" altLang="en-US" dirty="0"/>
              <a:t>我是儿子（子代，也是后代）</a:t>
            </a:r>
          </a:p>
          <a:p>
            <a:r>
              <a:rPr lang="zh-CN" altLang="en-US" dirty="0"/>
              <a:t>            </a:t>
            </a:r>
            <a:r>
              <a:rPr lang="en-US" altLang="zh-CN" dirty="0"/>
              <a:t>&lt;div&gt;</a:t>
            </a:r>
          </a:p>
          <a:p>
            <a:r>
              <a:rPr lang="en-US" altLang="zh-CN" dirty="0"/>
              <a:t>                </a:t>
            </a:r>
            <a:r>
              <a:rPr lang="zh-CN" altLang="en-US" dirty="0"/>
              <a:t>孙子（我不是子代，是后代）</a:t>
            </a:r>
          </a:p>
          <a:p>
            <a:r>
              <a:rPr lang="zh-CN" altLang="en-US" dirty="0"/>
              <a:t>            </a:t>
            </a:r>
            <a:r>
              <a:rPr lang="en-US" altLang="zh-CN" dirty="0"/>
              <a:t>&lt;/div&gt;</a:t>
            </a:r>
          </a:p>
          <a:p>
            <a:r>
              <a:rPr lang="en-US" altLang="zh-CN" dirty="0"/>
              <a:t>        &lt;/div&gt;</a:t>
            </a:r>
          </a:p>
          <a:p>
            <a:r>
              <a:rPr lang="en-US" altLang="zh-CN" dirty="0"/>
              <a:t>    &lt;/div&gt;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 txBox="1">
            <a:spLocks noGrp="1"/>
          </p:cNvSpPr>
          <p:nvPr>
            <p:ph type="sldNum" sz="quarter" idx="12"/>
          </p:nvPr>
        </p:nvSpPr>
        <p:spPr bwMode="auto">
          <a:xfrm>
            <a:off x="8077200" y="6243638"/>
            <a:ext cx="2133600" cy="457200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>
              <a:buNone/>
            </a:pPr>
            <a:fld id="{9A0DB2DC-4C9A-4742-B13C-FB6460FD3503}" type="slidenum">
              <a:rPr lang="en-US" altLang="zh-CN" sz="1200" dirty="0">
                <a:latin typeface="Garamond" panose="02020404030301010803" pitchFamily="18" charset="0"/>
              </a:rPr>
              <a:t>35</a:t>
            </a:fld>
            <a:endParaRPr lang="en-US" altLang="zh-CN" sz="1200" dirty="0">
              <a:latin typeface="Garamond" panose="02020404030301010803" pitchFamily="18" charset="0"/>
            </a:endParaRPr>
          </a:p>
        </p:txBody>
      </p:sp>
      <p:sp>
        <p:nvSpPr>
          <p:cNvPr id="5" name="矩形标注 4"/>
          <p:cNvSpPr/>
          <p:nvPr/>
        </p:nvSpPr>
        <p:spPr>
          <a:xfrm>
            <a:off x="7104063" y="5084763"/>
            <a:ext cx="3095625" cy="1584325"/>
          </a:xfrm>
          <a:prstGeom prst="wedgeRectCallout">
            <a:avLst>
              <a:gd name="adj1" fmla="val -22281"/>
              <a:gd name="adj2" fmla="val -8589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.main div{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            background-color: red;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        }</a:t>
            </a:r>
          </a:p>
        </p:txBody>
      </p:sp>
      <p:sp>
        <p:nvSpPr>
          <p:cNvPr id="6" name="矩形标注 5"/>
          <p:cNvSpPr/>
          <p:nvPr/>
        </p:nvSpPr>
        <p:spPr>
          <a:xfrm>
            <a:off x="7256463" y="1052513"/>
            <a:ext cx="3095625" cy="1584325"/>
          </a:xfrm>
          <a:prstGeom prst="wedgeRectCallout">
            <a:avLst>
              <a:gd name="adj1" fmla="val -89522"/>
              <a:gd name="adj2" fmla="val 7395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.main &gt; div{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            background-color: green;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        }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t" anchorCtr="0"/>
          <a:lstStyle/>
          <a:p>
            <a:r>
              <a:rPr lang="zh-CN" altLang="en-US" dirty="0"/>
              <a:t>注意书写规则区别</a:t>
            </a:r>
          </a:p>
        </p:txBody>
      </p:sp>
      <p:sp>
        <p:nvSpPr>
          <p:cNvPr id="39939" name="内容占位符 2"/>
          <p:cNvSpPr>
            <a:spLocks noGrp="1"/>
          </p:cNvSpPr>
          <p:nvPr>
            <p:ph idx="1"/>
          </p:nvPr>
        </p:nvSpPr>
        <p:spPr/>
        <p:txBody>
          <a:bodyPr vert="horz" wrap="square" lIns="91440" tIns="45720" rIns="91440" bIns="45720" anchor="t" anchorCtr="0"/>
          <a:lstStyle/>
          <a:p>
            <a:pPr eaLnBrk="1" hangingPunct="1"/>
            <a:r>
              <a:rPr lang="zh-CN" altLang="en-US" sz="3200" dirty="0"/>
              <a:t>后代以空格分隔，不一定是父子，后代都支持：</a:t>
            </a:r>
            <a:endParaRPr lang="en-US" altLang="zh-CN" sz="3200" dirty="0"/>
          </a:p>
          <a:p>
            <a:pPr eaLnBrk="1" hangingPunct="1"/>
            <a:r>
              <a:rPr lang="en-US" altLang="zh-CN" sz="3200" dirty="0">
                <a:solidFill>
                  <a:srgbClr val="FF0000"/>
                </a:solidFill>
              </a:rPr>
              <a:t>.special  i </a:t>
            </a:r>
            <a:r>
              <a:rPr lang="en-US" altLang="zh-CN" sz="3200" dirty="0"/>
              <a:t>{……}</a:t>
            </a:r>
          </a:p>
          <a:p>
            <a:pPr eaLnBrk="1" hangingPunct="1"/>
            <a:r>
              <a:rPr lang="en-US" altLang="zh-CN" sz="3200" dirty="0">
                <a:solidFill>
                  <a:srgbClr val="FF0000"/>
                </a:solidFill>
              </a:rPr>
              <a:t>#one   li </a:t>
            </a:r>
            <a:r>
              <a:rPr lang="en-US" altLang="zh-CN" sz="3200" dirty="0"/>
              <a:t>{……}</a:t>
            </a:r>
          </a:p>
          <a:p>
            <a:pPr eaLnBrk="1" hangingPunct="1"/>
            <a:r>
              <a:rPr lang="en-US" altLang="zh-CN" sz="3200" dirty="0">
                <a:solidFill>
                  <a:srgbClr val="FF0000"/>
                </a:solidFill>
              </a:rPr>
              <a:t>td.top  .top1  strong</a:t>
            </a:r>
            <a:r>
              <a:rPr lang="en-US" altLang="zh-CN" sz="3200" dirty="0"/>
              <a:t>{……} </a:t>
            </a:r>
            <a:r>
              <a:rPr lang="zh-CN" altLang="en-US" sz="3200" dirty="0"/>
              <a:t>三层嵌套</a:t>
            </a:r>
            <a:endParaRPr lang="en-US" altLang="zh-CN" sz="3200" dirty="0"/>
          </a:p>
          <a:p>
            <a:pPr eaLnBrk="1" hangingPunct="1"/>
            <a:endParaRPr lang="en-US" altLang="zh-CN" sz="3200" dirty="0"/>
          </a:p>
          <a:p>
            <a:pPr eaLnBrk="1" hangingPunct="1"/>
            <a:r>
              <a:rPr lang="zh-CN" altLang="en-US" sz="3200" dirty="0"/>
              <a:t>子代以大于符号分割</a:t>
            </a:r>
            <a:endParaRPr lang="en-US" altLang="zh-CN" sz="3200" dirty="0"/>
          </a:p>
          <a:p>
            <a:endParaRPr lang="zh-CN" altLang="en-US" dirty="0"/>
          </a:p>
        </p:txBody>
      </p:sp>
      <p:sp>
        <p:nvSpPr>
          <p:cNvPr id="4" name="灯片编号占位符 3"/>
          <p:cNvSpPr txBox="1">
            <a:spLocks noGrp="1"/>
          </p:cNvSpPr>
          <p:nvPr>
            <p:ph type="sldNum" sz="quarter" idx="12"/>
          </p:nvPr>
        </p:nvSpPr>
        <p:spPr bwMode="auto">
          <a:xfrm>
            <a:off x="8077200" y="6243638"/>
            <a:ext cx="2133600" cy="457200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>
              <a:buNone/>
            </a:pPr>
            <a:fld id="{9A0DB2DC-4C9A-4742-B13C-FB6460FD3503}" type="slidenum">
              <a:rPr lang="en-US" altLang="zh-CN" sz="1200" dirty="0">
                <a:latin typeface="Garamond" panose="02020404030301010803" pitchFamily="18" charset="0"/>
              </a:rPr>
              <a:t>36</a:t>
            </a:fld>
            <a:endParaRPr lang="en-US" altLang="zh-CN" sz="1200" dirty="0">
              <a:latin typeface="Garamond" panose="02020404030301010803" pitchFamily="18" charset="0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 txBox="1">
            <a:spLocks noGrp="1"/>
          </p:cNvSpPr>
          <p:nvPr>
            <p:ph type="sldNum" sz="quarter" idx="12"/>
          </p:nvPr>
        </p:nvSpPr>
        <p:spPr bwMode="auto">
          <a:xfrm>
            <a:off x="8077200" y="6243638"/>
            <a:ext cx="2133600" cy="457200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>
              <a:buNone/>
            </a:pPr>
            <a:fld id="{9A0DB2DC-4C9A-4742-B13C-FB6460FD3503}" type="slidenum">
              <a:rPr lang="en-US" altLang="zh-CN" sz="1200" dirty="0">
                <a:latin typeface="Garamond" panose="02020404030301010803" pitchFamily="18" charset="0"/>
              </a:rPr>
              <a:t>37</a:t>
            </a:fld>
            <a:endParaRPr lang="en-US" altLang="zh-CN" sz="1200" dirty="0">
              <a:latin typeface="Garamond" panose="02020404030301010803" pitchFamily="18" charset="0"/>
            </a:endParaRPr>
          </a:p>
        </p:txBody>
      </p:sp>
      <p:sp>
        <p:nvSpPr>
          <p:cNvPr id="50179" name="Rectangle 2"/>
          <p:cNvSpPr>
            <a:spLocks noGrp="1" noChangeArrowheads="1"/>
          </p:cNvSpPr>
          <p:nvPr>
            <p:ph idx="1"/>
          </p:nvPr>
        </p:nvSpPr>
        <p:spPr>
          <a:xfrm>
            <a:off x="1774825" y="201613"/>
            <a:ext cx="8763000" cy="6075363"/>
          </a:xfrm>
        </p:spPr>
        <p:txBody>
          <a:bodyPr vert="horz" wrap="square" lIns="91440" tIns="45720" rIns="91440" bIns="45720" numCol="1" anchor="t" anchorCtr="0" compatLnSpc="1"/>
          <a:lstStyle/>
          <a:p>
            <a:pPr marL="344170" marR="0" lvl="1" indent="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0" lang="zh-CN" altLang="en-US" sz="4400" b="0" i="0" u="none" strike="noStrike" kern="0" cap="none" spc="0" normalizeH="0" baseline="0" noProof="0" dirty="0">
                <a:ln>
                  <a:noFill/>
                </a:ln>
                <a:solidFill>
                  <a:srgbClr val="3399FF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⑩ 相邻同级选择器</a:t>
            </a:r>
          </a:p>
          <a:p>
            <a:pPr marL="344170" marR="0" lvl="1" indent="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None/>
              <a:defRPr/>
            </a:pPr>
            <a:endParaRPr kumimoji="0" lang="zh-CN" altLang="en-US" sz="22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</a:endParaRPr>
          </a:p>
          <a:p>
            <a:pPr marL="669925" marR="0" lvl="1" indent="-325755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/>
            </a:pPr>
            <a:endParaRPr kumimoji="0" lang="zh-CN" altLang="en-US" sz="22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</a:endParaRPr>
          </a:p>
          <a:p>
            <a:pPr marL="669925" marR="0" lvl="1" indent="-325755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/>
            </a:pPr>
            <a:endParaRPr kumimoji="0" lang="zh-CN" altLang="en-US" sz="22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</a:endParaRPr>
          </a:p>
          <a:p>
            <a:pPr marL="669925" marR="0" lvl="1" indent="-325755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/>
            </a:pP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+mn-lt"/>
                <a:ea typeface="+mn-ea"/>
              </a:rPr>
              <a:t>&lt;style type="text/</a:t>
            </a:r>
            <a:r>
              <a:rPr kumimoji="0" lang="en-US" altLang="zh-CN" sz="2400" b="0" i="0" u="none" strike="noStrike" kern="0" cap="none" spc="0" normalizeH="0" baseline="0" noProof="0" dirty="0" err="1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+mn-lt"/>
                <a:ea typeface="+mn-ea"/>
              </a:rPr>
              <a:t>css</a:t>
            </a: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+mn-lt"/>
                <a:ea typeface="+mn-ea"/>
              </a:rPr>
              <a:t>"&gt;</a:t>
            </a:r>
          </a:p>
          <a:p>
            <a:pPr marL="669925" marR="0" lvl="1" indent="-325755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/>
            </a:pP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+mn-lt"/>
                <a:ea typeface="+mn-ea"/>
              </a:rPr>
              <a:t>        h1+p{</a:t>
            </a:r>
          </a:p>
          <a:p>
            <a:pPr marL="669925" marR="0" lvl="1" indent="-325755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/>
            </a:pP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+mn-lt"/>
                <a:ea typeface="+mn-ea"/>
              </a:rPr>
              <a:t>            color: red;</a:t>
            </a:r>
          </a:p>
          <a:p>
            <a:pPr marL="669925" marR="0" lvl="1" indent="-325755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/>
            </a:pP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+mn-lt"/>
                <a:ea typeface="+mn-ea"/>
              </a:rPr>
              <a:t>        }</a:t>
            </a:r>
          </a:p>
          <a:p>
            <a:pPr marL="669925" marR="0" lvl="1" indent="-325755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/>
            </a:pP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+mn-lt"/>
                <a:ea typeface="+mn-ea"/>
              </a:rPr>
              <a:t>    &lt;/style&gt;</a:t>
            </a:r>
          </a:p>
          <a:p>
            <a:pPr marL="669925" marR="0" lvl="1" indent="-325755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/>
            </a:pP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+mn-lt"/>
                <a:ea typeface="+mn-ea"/>
              </a:rPr>
              <a:t>&lt;/head&gt;</a:t>
            </a:r>
          </a:p>
          <a:p>
            <a:pPr marL="669925" marR="0" lvl="1" indent="-325755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/>
            </a:pP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+mn-lt"/>
                <a:ea typeface="+mn-ea"/>
              </a:rPr>
              <a:t>&lt;body&gt;</a:t>
            </a:r>
          </a:p>
          <a:p>
            <a:pPr marL="669925" marR="0" lvl="1" indent="-325755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/>
            </a:pP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+mn-lt"/>
                <a:ea typeface="+mn-ea"/>
              </a:rPr>
              <a:t>    &lt;h1&gt;</a:t>
            </a: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+mn-lt"/>
                <a:ea typeface="+mn-ea"/>
              </a:rPr>
              <a:t>正确的认知是</a:t>
            </a: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+mn-lt"/>
                <a:ea typeface="+mn-ea"/>
              </a:rPr>
              <a:t>&lt;</a:t>
            </a:r>
            <a:r>
              <a:rPr kumimoji="0" lang="en-US" altLang="zh-CN" sz="2400" b="0" i="0" u="none" strike="noStrike" kern="0" cap="none" spc="0" normalizeH="0" baseline="0" noProof="0" dirty="0" err="1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+mn-lt"/>
                <a:ea typeface="+mn-ea"/>
              </a:rPr>
              <a:t>em</a:t>
            </a: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+mn-lt"/>
                <a:ea typeface="+mn-ea"/>
              </a:rPr>
              <a:t>&gt;</a:t>
            </a: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+mn-lt"/>
                <a:ea typeface="+mn-ea"/>
              </a:rPr>
              <a:t>非常</a:t>
            </a: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+mn-lt"/>
                <a:ea typeface="+mn-ea"/>
              </a:rPr>
              <a:t>&lt;/</a:t>
            </a:r>
            <a:r>
              <a:rPr kumimoji="0" lang="en-US" altLang="zh-CN" sz="2400" b="0" i="0" u="none" strike="noStrike" kern="0" cap="none" spc="0" normalizeH="0" baseline="0" noProof="0" dirty="0" err="1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+mn-lt"/>
                <a:ea typeface="+mn-ea"/>
              </a:rPr>
              <a:t>em</a:t>
            </a: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+mn-lt"/>
                <a:ea typeface="+mn-ea"/>
              </a:rPr>
              <a:t>&gt;</a:t>
            </a: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+mn-lt"/>
                <a:ea typeface="+mn-ea"/>
              </a:rPr>
              <a:t>重要的！</a:t>
            </a: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+mn-lt"/>
                <a:ea typeface="+mn-ea"/>
              </a:rPr>
              <a:t>&lt;/h1&gt;</a:t>
            </a:r>
          </a:p>
          <a:p>
            <a:pPr marL="669925" marR="0" lvl="1" indent="-325755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/>
            </a:pP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+mn-lt"/>
                <a:ea typeface="+mn-ea"/>
              </a:rPr>
              <a:t>    &lt;p&gt;</a:t>
            </a: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+mn-lt"/>
                <a:ea typeface="+mn-ea"/>
              </a:rPr>
              <a:t>去看看吧！</a:t>
            </a: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+mn-lt"/>
                <a:ea typeface="+mn-ea"/>
              </a:rPr>
              <a:t>&lt;/p&gt;</a:t>
            </a:r>
          </a:p>
          <a:p>
            <a:pPr marL="669925" marR="0" lvl="1" indent="-325755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/>
            </a:pP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+mn-lt"/>
                <a:ea typeface="+mn-ea"/>
              </a:rPr>
              <a:t>&lt;/body&gt;               </a:t>
            </a: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</a:rPr>
              <a:t>请问哪一行会变成红色？</a:t>
            </a:r>
          </a:p>
        </p:txBody>
      </p:sp>
      <p:sp>
        <p:nvSpPr>
          <p:cNvPr id="40964" name="Text Box 3"/>
          <p:cNvSpPr txBox="1"/>
          <p:nvPr/>
        </p:nvSpPr>
        <p:spPr>
          <a:xfrm>
            <a:off x="1660525" y="6200775"/>
            <a:ext cx="309880" cy="4603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endParaRPr lang="zh-CN" altLang="en-US" b="1" dirty="0">
              <a:latin typeface="Arial" panose="020B0604020202020204" pitchFamily="34" charset="0"/>
            </a:endParaRPr>
          </a:p>
        </p:txBody>
      </p:sp>
      <p:sp>
        <p:nvSpPr>
          <p:cNvPr id="40965" name="Text Box 5"/>
          <p:cNvSpPr txBox="1"/>
          <p:nvPr/>
        </p:nvSpPr>
        <p:spPr>
          <a:xfrm>
            <a:off x="1660525" y="765175"/>
            <a:ext cx="8709025" cy="1014730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txBody>
          <a:bodyPr>
            <a:spAutoFit/>
          </a:bodyPr>
          <a:lstStyle/>
          <a:p>
            <a:pPr marL="0" lvl="1" indent="0" eaLnBrk="1" hangingPunct="1"/>
            <a:r>
              <a:rPr lang="zh-CN" altLang="en-US" sz="2000" b="1" dirty="0">
                <a:latin typeface="Arial" panose="020B0604020202020204" pitchFamily="34" charset="0"/>
              </a:rPr>
              <a:t>由两个选择符构成，并以加号分割，如</a:t>
            </a:r>
          </a:p>
          <a:p>
            <a:r>
              <a:rPr lang="en-US" altLang="zh-CN" sz="2000" b="1" dirty="0">
                <a:latin typeface="Arial" panose="020B0604020202020204" pitchFamily="34" charset="0"/>
              </a:rPr>
              <a:t>h1 + p{color:#CC6666}    </a:t>
            </a:r>
            <a:r>
              <a:rPr lang="en-US" altLang="zh-CN" sz="2000" b="1" dirty="0">
                <a:solidFill>
                  <a:srgbClr val="008000"/>
                </a:solidFill>
                <a:latin typeface="Arial" panose="020B0604020202020204" pitchFamily="34" charset="0"/>
              </a:rPr>
              <a:t>/*h1</a:t>
            </a:r>
            <a:r>
              <a:rPr lang="zh-CN" altLang="en-US" sz="2000" b="1" dirty="0">
                <a:solidFill>
                  <a:srgbClr val="008000"/>
                </a:solidFill>
                <a:latin typeface="Arial" panose="020B0604020202020204" pitchFamily="34" charset="0"/>
              </a:rPr>
              <a:t>和</a:t>
            </a:r>
            <a:r>
              <a:rPr lang="en-US" altLang="zh-CN" sz="2000" b="1" dirty="0">
                <a:solidFill>
                  <a:srgbClr val="008000"/>
                </a:solidFill>
                <a:latin typeface="Arial" panose="020B0604020202020204" pitchFamily="34" charset="0"/>
              </a:rPr>
              <a:t>p</a:t>
            </a:r>
            <a:r>
              <a:rPr lang="zh-CN" altLang="en-US" sz="2000" b="1" dirty="0">
                <a:solidFill>
                  <a:srgbClr val="008000"/>
                </a:solidFill>
                <a:latin typeface="Arial" panose="020B0604020202020204" pitchFamily="34" charset="0"/>
              </a:rPr>
              <a:t>之间以</a:t>
            </a:r>
            <a:r>
              <a:rPr lang="en-US" altLang="zh-CN" sz="2000" b="1" dirty="0">
                <a:solidFill>
                  <a:srgbClr val="008000"/>
                </a:solidFill>
                <a:latin typeface="Arial" panose="020B0604020202020204" pitchFamily="34" charset="0"/>
              </a:rPr>
              <a:t>+</a:t>
            </a:r>
            <a:r>
              <a:rPr lang="zh-CN" altLang="en-US" sz="2000" b="1" dirty="0">
                <a:solidFill>
                  <a:srgbClr val="008000"/>
                </a:solidFill>
                <a:latin typeface="Arial" panose="020B0604020202020204" pitchFamily="34" charset="0"/>
              </a:rPr>
              <a:t>分隔，表示如果</a:t>
            </a:r>
            <a:r>
              <a:rPr lang="en-US" altLang="zh-CN" sz="2000" b="1" dirty="0">
                <a:solidFill>
                  <a:srgbClr val="008000"/>
                </a:solidFill>
                <a:latin typeface="Arial" panose="020B0604020202020204" pitchFamily="34" charset="0"/>
              </a:rPr>
              <a:t>p</a:t>
            </a:r>
            <a:r>
              <a:rPr lang="zh-CN" altLang="en-US" sz="2000" b="1" dirty="0">
                <a:solidFill>
                  <a:srgbClr val="008000"/>
                </a:solidFill>
                <a:latin typeface="Arial" panose="020B0604020202020204" pitchFamily="34" charset="0"/>
              </a:rPr>
              <a:t>元素和</a:t>
            </a:r>
            <a:r>
              <a:rPr lang="en-US" altLang="zh-CN" sz="2000" b="1" dirty="0">
                <a:solidFill>
                  <a:srgbClr val="008000"/>
                </a:solidFill>
                <a:latin typeface="Arial" panose="020B0604020202020204" pitchFamily="34" charset="0"/>
              </a:rPr>
              <a:t>h1</a:t>
            </a:r>
            <a:r>
              <a:rPr lang="zh-CN" altLang="en-US" sz="2000" b="1" dirty="0">
                <a:solidFill>
                  <a:srgbClr val="008000"/>
                </a:solidFill>
                <a:latin typeface="Arial" panose="020B0604020202020204" pitchFamily="34" charset="0"/>
              </a:rPr>
              <a:t>元素在文档中位于同级且</a:t>
            </a:r>
            <a:r>
              <a:rPr lang="en-US" altLang="zh-CN" sz="2000" b="1" dirty="0">
                <a:solidFill>
                  <a:srgbClr val="008000"/>
                </a:solidFill>
                <a:latin typeface="Arial" panose="020B0604020202020204" pitchFamily="34" charset="0"/>
              </a:rPr>
              <a:t>h1</a:t>
            </a:r>
            <a:r>
              <a:rPr lang="zh-CN" altLang="en-US" sz="2000" b="1" dirty="0">
                <a:solidFill>
                  <a:srgbClr val="008000"/>
                </a:solidFill>
                <a:latin typeface="Arial" panose="020B0604020202020204" pitchFamily="34" charset="0"/>
              </a:rPr>
              <a:t>紧接在</a:t>
            </a:r>
            <a:r>
              <a:rPr lang="en-US" altLang="zh-CN" sz="2000" b="1" dirty="0">
                <a:solidFill>
                  <a:srgbClr val="008000"/>
                </a:solidFill>
                <a:latin typeface="Arial" panose="020B0604020202020204" pitchFamily="34" charset="0"/>
              </a:rPr>
              <a:t>p</a:t>
            </a:r>
            <a:r>
              <a:rPr lang="zh-CN" altLang="en-US" sz="2000" b="1" dirty="0">
                <a:solidFill>
                  <a:srgbClr val="008000"/>
                </a:solidFill>
                <a:latin typeface="Arial" panose="020B0604020202020204" pitchFamily="34" charset="0"/>
              </a:rPr>
              <a:t>之前，那么该规则就作用于该</a:t>
            </a:r>
            <a:r>
              <a:rPr lang="en-US" altLang="zh-CN" sz="2000" b="1" dirty="0">
                <a:solidFill>
                  <a:srgbClr val="008000"/>
                </a:solidFill>
                <a:latin typeface="Arial" panose="020B0604020202020204" pitchFamily="34" charset="0"/>
              </a:rPr>
              <a:t>p</a:t>
            </a:r>
            <a:r>
              <a:rPr lang="zh-CN" altLang="en-US" sz="2000" b="1" dirty="0">
                <a:solidFill>
                  <a:srgbClr val="008000"/>
                </a:solidFill>
                <a:latin typeface="Arial" panose="020B0604020202020204" pitchFamily="34" charset="0"/>
              </a:rPr>
              <a:t>元素*</a:t>
            </a:r>
            <a:r>
              <a:rPr lang="en-US" altLang="zh-CN" sz="2000" b="1" dirty="0">
                <a:solidFill>
                  <a:srgbClr val="008000"/>
                </a:solidFill>
                <a:latin typeface="Arial" panose="020B0604020202020204" pitchFamily="34" charset="0"/>
              </a:rPr>
              <a:t>/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 txBox="1">
            <a:spLocks noGrp="1"/>
          </p:cNvSpPr>
          <p:nvPr>
            <p:ph type="sldNum" sz="quarter" idx="12"/>
          </p:nvPr>
        </p:nvSpPr>
        <p:spPr bwMode="auto">
          <a:xfrm>
            <a:off x="8077200" y="6243638"/>
            <a:ext cx="2133600" cy="457200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>
              <a:buNone/>
            </a:pPr>
            <a:fld id="{9A0DB2DC-4C9A-4742-B13C-FB6460FD3503}" type="slidenum">
              <a:rPr lang="en-US" altLang="zh-CN" sz="1200" dirty="0">
                <a:latin typeface="Garamond" panose="02020404030301010803" pitchFamily="18" charset="0"/>
              </a:rPr>
              <a:t>38</a:t>
            </a:fld>
            <a:endParaRPr lang="en-US" altLang="zh-CN" sz="1200" dirty="0">
              <a:latin typeface="Garamond" panose="02020404030301010803" pitchFamily="18" charset="0"/>
            </a:endParaRPr>
          </a:p>
        </p:txBody>
      </p:sp>
      <p:sp>
        <p:nvSpPr>
          <p:cNvPr id="51203" name="Rectangle 2"/>
          <p:cNvSpPr>
            <a:spLocks noGrp="1" noChangeArrowheads="1"/>
          </p:cNvSpPr>
          <p:nvPr>
            <p:ph idx="1"/>
          </p:nvPr>
        </p:nvSpPr>
        <p:spPr>
          <a:xfrm>
            <a:off x="1524000" y="188913"/>
            <a:ext cx="8834438" cy="6088063"/>
          </a:xfrm>
        </p:spPr>
        <p:txBody>
          <a:bodyPr vert="horz" wrap="square" lIns="91440" tIns="45720" rIns="91440" bIns="45720" numCol="1" anchor="t" anchorCtr="0" compatLnSpc="1"/>
          <a:lstStyle/>
          <a:p>
            <a:pPr marL="344170" marR="0" lvl="1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0" lang="zh-CN" altLang="en-US" sz="4400" b="0" i="0" u="none" strike="noStrike" kern="0" cap="none" spc="0" normalizeH="0" baseline="0" noProof="0" dirty="0">
                <a:ln>
                  <a:noFill/>
                </a:ln>
                <a:solidFill>
                  <a:srgbClr val="3399FF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⑾ 相邻同级连续选择器</a:t>
            </a:r>
            <a:endParaRPr kumimoji="0" lang="zh-CN" altLang="en-US" sz="22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</a:endParaRPr>
          </a:p>
          <a:p>
            <a:pPr marL="344170" marR="0" lvl="1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</a:rPr>
              <a:t>由两个选择符构成，并以</a:t>
            </a: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</a:rPr>
              <a:t>~</a:t>
            </a: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</a:rPr>
              <a:t>分割。</a:t>
            </a: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rgbClr val="FF00FF"/>
                </a:solidFill>
                <a:effectLst/>
                <a:uLnTx/>
                <a:uFillTx/>
                <a:latin typeface="+mn-lt"/>
                <a:ea typeface="+mn-ea"/>
              </a:rPr>
              <a:t>E~F</a:t>
            </a: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</a:rPr>
              <a:t>，表示匹配</a:t>
            </a: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</a:rPr>
              <a:t>E</a:t>
            </a: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</a:rPr>
              <a:t>元素之后的</a:t>
            </a: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</a:rPr>
              <a:t>F</a:t>
            </a: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</a:rPr>
              <a:t>元素，直到出现另一个</a:t>
            </a: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</a:rPr>
              <a:t>E</a:t>
            </a: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</a:rPr>
              <a:t>元素。</a:t>
            </a: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</a:rPr>
              <a:t>F</a:t>
            </a: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</a:rPr>
              <a:t>元素无须紧跟</a:t>
            </a: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</a:rPr>
              <a:t>E</a:t>
            </a: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</a:rPr>
              <a:t>元素，可以由其他元素隔开。这是</a:t>
            </a: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</a:rPr>
              <a:t>css3</a:t>
            </a: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</a:rPr>
              <a:t>新增的选择符。</a:t>
            </a:r>
          </a:p>
          <a:p>
            <a:pPr marL="669925" marR="0" lvl="1" indent="-325755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/>
            </a:pPr>
            <a:endParaRPr kumimoji="0" lang="zh-CN" altLang="en-US" sz="30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</a:endParaRPr>
          </a:p>
        </p:txBody>
      </p:sp>
      <p:sp>
        <p:nvSpPr>
          <p:cNvPr id="41988" name="Text Box 3"/>
          <p:cNvSpPr txBox="1"/>
          <p:nvPr/>
        </p:nvSpPr>
        <p:spPr>
          <a:xfrm>
            <a:off x="1660525" y="6200775"/>
            <a:ext cx="309880" cy="4603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endParaRPr lang="zh-CN" altLang="en-US" b="1" dirty="0">
              <a:latin typeface="Arial" panose="020B0604020202020204" pitchFamily="34" charset="0"/>
            </a:endParaRPr>
          </a:p>
        </p:txBody>
      </p:sp>
      <p:sp>
        <p:nvSpPr>
          <p:cNvPr id="41989" name="Text Box 6"/>
          <p:cNvSpPr txBox="1"/>
          <p:nvPr/>
        </p:nvSpPr>
        <p:spPr>
          <a:xfrm>
            <a:off x="1752600" y="2060575"/>
            <a:ext cx="6405245" cy="6739255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txBody>
          <a:bodyPr wrap="none">
            <a:spAutoFit/>
          </a:bodyPr>
          <a:lstStyle/>
          <a:p>
            <a:r>
              <a:rPr lang="en-US" altLang="zh-CN" b="1" dirty="0">
                <a:latin typeface="Arial" panose="020B0604020202020204" pitchFamily="34" charset="0"/>
              </a:rPr>
              <a:t>&lt;style type="text/css"&gt;</a:t>
            </a:r>
          </a:p>
          <a:p>
            <a:r>
              <a:rPr lang="en-US" altLang="zh-CN" b="1" dirty="0">
                <a:latin typeface="Arial" panose="020B0604020202020204" pitchFamily="34" charset="0"/>
              </a:rPr>
              <a:t>	div ~ p{ background-color:#00FF00;}</a:t>
            </a:r>
          </a:p>
          <a:p>
            <a:r>
              <a:rPr lang="en-US" altLang="zh-CN" b="1" dirty="0">
                <a:latin typeface="Arial" panose="020B0604020202020204" pitchFamily="34" charset="0"/>
              </a:rPr>
              <a:t>&lt;/style&gt;</a:t>
            </a:r>
          </a:p>
          <a:p>
            <a:r>
              <a:rPr lang="en-US" altLang="zh-CN" b="1" dirty="0">
                <a:latin typeface="Arial" panose="020B0604020202020204" pitchFamily="34" charset="0"/>
              </a:rPr>
              <a:t>&lt;/head&gt;</a:t>
            </a:r>
          </a:p>
          <a:p>
            <a:r>
              <a:rPr lang="en-US" altLang="zh-CN" b="1" dirty="0">
                <a:latin typeface="Arial" panose="020B0604020202020204" pitchFamily="34" charset="0"/>
              </a:rPr>
              <a:t>&lt;body&gt;</a:t>
            </a:r>
          </a:p>
          <a:p>
            <a:r>
              <a:rPr lang="en-US" altLang="zh-CN" b="1" dirty="0">
                <a:latin typeface="Arial" panose="020B0604020202020204" pitchFamily="34" charset="0"/>
              </a:rPr>
              <a:t>    &lt;div&gt;</a:t>
            </a:r>
          </a:p>
          <a:p>
            <a:r>
              <a:rPr lang="en-US" altLang="zh-CN" b="1" dirty="0">
                <a:latin typeface="Arial" panose="020B0604020202020204" pitchFamily="34" charset="0"/>
              </a:rPr>
              <a:t>        &lt;p&gt;..................1&lt;/p&gt;</a:t>
            </a:r>
          </a:p>
          <a:p>
            <a:r>
              <a:rPr lang="en-US" altLang="zh-CN" b="1" dirty="0">
                <a:latin typeface="Arial" panose="020B0604020202020204" pitchFamily="34" charset="0"/>
              </a:rPr>
              <a:t>        &lt;p&gt;..................2&lt;/p&gt;</a:t>
            </a:r>
          </a:p>
          <a:p>
            <a:r>
              <a:rPr lang="en-US" altLang="zh-CN" b="1" dirty="0">
                <a:latin typeface="Arial" panose="020B0604020202020204" pitchFamily="34" charset="0"/>
              </a:rPr>
              <a:t>   &lt;/div&gt;</a:t>
            </a:r>
          </a:p>
          <a:p>
            <a:r>
              <a:rPr lang="en-US" altLang="zh-CN" b="1" dirty="0">
                <a:latin typeface="Arial" panose="020B0604020202020204" pitchFamily="34" charset="0"/>
              </a:rPr>
              <a:t>   &lt;p&gt;..................3&lt;/p&gt;</a:t>
            </a:r>
          </a:p>
          <a:p>
            <a:r>
              <a:rPr lang="en-US" altLang="zh-CN" b="1" dirty="0">
                <a:latin typeface="Arial" panose="020B0604020202020204" pitchFamily="34" charset="0"/>
              </a:rPr>
              <a:t>   &lt;p&gt;..................4&lt;/p&gt;</a:t>
            </a:r>
          </a:p>
          <a:p>
            <a:r>
              <a:rPr lang="en-US" altLang="zh-CN" b="1" dirty="0">
                <a:latin typeface="Arial" panose="020B0604020202020204" pitchFamily="34" charset="0"/>
              </a:rPr>
              <a:t>   &lt;p&gt;..................5&lt;/p&gt;</a:t>
            </a:r>
          </a:p>
          <a:p>
            <a:r>
              <a:rPr lang="en-US" altLang="zh-CN" b="1" dirty="0">
                <a:latin typeface="Arial" panose="020B0604020202020204" pitchFamily="34" charset="0"/>
              </a:rPr>
              <a:t>   &lt;div&gt;..................6&lt;/div&gt;</a:t>
            </a:r>
          </a:p>
          <a:p>
            <a:r>
              <a:rPr lang="en-US" altLang="zh-CN" b="1" dirty="0">
                <a:latin typeface="Arial" panose="020B0604020202020204" pitchFamily="34" charset="0"/>
              </a:rPr>
              <a:t>   &lt;p&gt;..................7&lt;/p&gt;</a:t>
            </a:r>
          </a:p>
          <a:p>
            <a:r>
              <a:rPr lang="en-US" altLang="zh-CN" b="1" dirty="0">
                <a:latin typeface="Arial" panose="020B0604020202020204" pitchFamily="34" charset="0"/>
              </a:rPr>
              <a:t>   &lt;div&gt;..................8&lt;/div&gt;</a:t>
            </a:r>
          </a:p>
          <a:p>
            <a:r>
              <a:rPr lang="en-US" altLang="zh-CN" b="1" dirty="0">
                <a:latin typeface="Arial" panose="020B0604020202020204" pitchFamily="34" charset="0"/>
              </a:rPr>
              <a:t>   &lt;h4&gt;..................9&lt;/h4&gt;</a:t>
            </a:r>
          </a:p>
          <a:p>
            <a:r>
              <a:rPr lang="en-US" altLang="zh-CN" b="1" dirty="0">
                <a:latin typeface="Arial" panose="020B0604020202020204" pitchFamily="34" charset="0"/>
              </a:rPr>
              <a:t>   &lt;p&gt;..................10&lt;/p&gt;</a:t>
            </a:r>
          </a:p>
          <a:p>
            <a:r>
              <a:rPr lang="en-US" altLang="zh-CN" b="1" dirty="0">
                <a:latin typeface="Arial" panose="020B0604020202020204" pitchFamily="34" charset="0"/>
              </a:rPr>
              <a:t>&lt;/body&gt;</a:t>
            </a:r>
          </a:p>
        </p:txBody>
      </p:sp>
      <p:sp>
        <p:nvSpPr>
          <p:cNvPr id="41990" name="矩形 1"/>
          <p:cNvSpPr/>
          <p:nvPr/>
        </p:nvSpPr>
        <p:spPr>
          <a:xfrm>
            <a:off x="6096000" y="4437063"/>
            <a:ext cx="4805680" cy="52197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altLang="en-US" sz="2800" dirty="0">
                <a:latin typeface="Arial" panose="020B0604020202020204" pitchFamily="34" charset="0"/>
              </a:rPr>
              <a:t>请问哪一行会改变背景颜色？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灯片编号占位符 5"/>
          <p:cNvSpPr txBox="1">
            <a:spLocks noGrp="1"/>
          </p:cNvSpPr>
          <p:nvPr>
            <p:ph type="sldNum" sz="quarter" idx="12"/>
          </p:nvPr>
        </p:nvSpPr>
        <p:spPr bwMode="auto">
          <a:xfrm>
            <a:off x="8077200" y="6243638"/>
            <a:ext cx="2133600" cy="457200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>
              <a:buNone/>
            </a:pPr>
            <a:fld id="{9A0DB2DC-4C9A-4742-B13C-FB6460FD3503}" type="slidenum">
              <a:rPr lang="en-US" altLang="zh-CN" sz="1200" dirty="0">
                <a:latin typeface="Garamond" panose="02020404030301010803" pitchFamily="18" charset="0"/>
              </a:rPr>
              <a:t>39</a:t>
            </a:fld>
            <a:endParaRPr lang="en-US" altLang="zh-CN" sz="1200" dirty="0">
              <a:latin typeface="Garamond" panose="02020404030301010803" pitchFamily="18" charset="0"/>
            </a:endParaRPr>
          </a:p>
        </p:txBody>
      </p:sp>
      <p:sp>
        <p:nvSpPr>
          <p:cNvPr id="52227" name="Rectangle 2"/>
          <p:cNvSpPr>
            <a:spLocks noGrp="1" noChangeArrowheads="1"/>
          </p:cNvSpPr>
          <p:nvPr>
            <p:ph idx="1"/>
          </p:nvPr>
        </p:nvSpPr>
        <p:spPr>
          <a:xfrm>
            <a:off x="1752600" y="115888"/>
            <a:ext cx="8763000" cy="6132513"/>
          </a:xfrm>
        </p:spPr>
        <p:txBody>
          <a:bodyPr vert="horz" wrap="square" lIns="91440" tIns="45720" rIns="91440" bIns="45720" numCol="1" anchor="t" anchorCtr="0" compatLnSpc="1"/>
          <a:lstStyle/>
          <a:p>
            <a:pPr marL="344170" marR="0" lvl="1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0" lang="en-US" altLang="en-US" sz="4400" b="0" i="0" u="none" strike="noStrike" kern="0" cap="none" spc="0" normalizeH="0" baseline="0" noProof="0" dirty="0">
                <a:ln>
                  <a:noFill/>
                </a:ln>
                <a:solidFill>
                  <a:srgbClr val="3399FF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⑿</a:t>
            </a:r>
            <a:r>
              <a:rPr kumimoji="0" lang="en-US" altLang="zh-CN" sz="4400" b="0" i="0" u="none" strike="noStrike" kern="0" cap="none" spc="0" normalizeH="0" baseline="0" noProof="0" dirty="0">
                <a:ln>
                  <a:noFill/>
                </a:ln>
                <a:solidFill>
                  <a:srgbClr val="3399FF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0" lang="zh-CN" altLang="en-US" sz="4400" b="0" i="0" u="none" strike="noStrike" kern="0" cap="none" spc="0" normalizeH="0" baseline="0" noProof="0" dirty="0">
                <a:ln>
                  <a:noFill/>
                </a:ln>
                <a:solidFill>
                  <a:srgbClr val="3399FF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属性选择器：</a:t>
            </a:r>
            <a:endParaRPr kumimoji="0" lang="en-US" altLang="zh-CN" sz="4400" b="0" i="0" u="none" strike="noStrike" kern="0" cap="none" spc="0" normalizeH="0" baseline="0" noProof="0" dirty="0">
              <a:ln>
                <a:noFill/>
              </a:ln>
              <a:solidFill>
                <a:srgbClr val="3399FF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  <a:p>
            <a:pPr marL="669925" marR="0" lvl="1" indent="-325755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/>
            </a:pPr>
            <a:r>
              <a:rPr kumimoji="0" lang="zh-CN" altLang="en-US" sz="22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</a:rPr>
              <a:t>前面几种选择器都是通过</a:t>
            </a:r>
            <a:r>
              <a:rPr kumimoji="0" lang="en-US" altLang="zh-CN" sz="22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</a:rPr>
              <a:t>HTML</a:t>
            </a:r>
            <a:r>
              <a:rPr kumimoji="0" lang="zh-CN" altLang="en-US" sz="22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</a:rPr>
              <a:t>标记名称或自定义名称指向具体的</a:t>
            </a:r>
            <a:r>
              <a:rPr kumimoji="0" lang="en-US" altLang="zh-CN" sz="22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</a:rPr>
              <a:t>HTML</a:t>
            </a:r>
            <a:r>
              <a:rPr kumimoji="0" lang="zh-CN" altLang="en-US" sz="22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</a:rPr>
              <a:t>元素，进而控制</a:t>
            </a:r>
            <a:r>
              <a:rPr kumimoji="0" lang="en-US" altLang="zh-CN" sz="22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</a:rPr>
              <a:t>HTML</a:t>
            </a:r>
            <a:r>
              <a:rPr kumimoji="0" lang="zh-CN" altLang="en-US" sz="22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</a:rPr>
              <a:t>标记样式。还可以直接使用属性控制</a:t>
            </a:r>
            <a:r>
              <a:rPr kumimoji="0" lang="en-US" altLang="zh-CN" sz="22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</a:rPr>
              <a:t>HTML</a:t>
            </a:r>
            <a:r>
              <a:rPr kumimoji="0" lang="zh-CN" altLang="en-US" sz="22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</a:rPr>
              <a:t>标记样式。</a:t>
            </a:r>
          </a:p>
          <a:p>
            <a:pPr marL="1022350" marR="0" lvl="2" indent="-351155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/>
            </a:pP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</a:rPr>
              <a:t>根据某个属性是否存在或属性值来寻找元素。</a:t>
            </a:r>
          </a:p>
          <a:p>
            <a:pPr marL="1022350" marR="0" lvl="2" indent="-351155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/>
            </a:pP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</a:rPr>
              <a:t>CSS3</a:t>
            </a: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</a:rPr>
              <a:t>有</a:t>
            </a: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</a:rPr>
              <a:t>7</a:t>
            </a: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</a:rPr>
              <a:t>个属性选择器，构成了</a:t>
            </a: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</a:rPr>
              <a:t>CSS</a:t>
            </a: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</a:rPr>
              <a:t>功能强大的标记属性过滤体系。</a:t>
            </a:r>
          </a:p>
        </p:txBody>
      </p:sp>
      <p:sp>
        <p:nvSpPr>
          <p:cNvPr id="43012" name="Text Box 3"/>
          <p:cNvSpPr txBox="1"/>
          <p:nvPr/>
        </p:nvSpPr>
        <p:spPr>
          <a:xfrm>
            <a:off x="1660525" y="6200775"/>
            <a:ext cx="309880" cy="4603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endParaRPr lang="zh-CN" altLang="en-US" b="1" dirty="0">
              <a:latin typeface="Arial" panose="020B0604020202020204" pitchFamily="34" charset="0"/>
            </a:endParaRPr>
          </a:p>
        </p:txBody>
      </p:sp>
      <p:grpSp>
        <p:nvGrpSpPr>
          <p:cNvPr id="43013" name="Group 4"/>
          <p:cNvGrpSpPr/>
          <p:nvPr/>
        </p:nvGrpSpPr>
        <p:grpSpPr>
          <a:xfrm>
            <a:off x="1503363" y="2849563"/>
            <a:ext cx="8686800" cy="3276600"/>
            <a:chOff x="86" y="1536"/>
            <a:chExt cx="4906" cy="1824"/>
          </a:xfrm>
        </p:grpSpPr>
        <p:sp>
          <p:nvSpPr>
            <p:cNvPr id="43014" name="Text Box 5"/>
            <p:cNvSpPr txBox="1"/>
            <p:nvPr/>
          </p:nvSpPr>
          <p:spPr>
            <a:xfrm>
              <a:off x="86" y="1694"/>
              <a:ext cx="175" cy="25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endParaRPr lang="zh-CN" altLang="en-US" b="1" dirty="0">
                <a:latin typeface="Arial" panose="020B0604020202020204" pitchFamily="34" charset="0"/>
              </a:endParaRPr>
            </a:p>
          </p:txBody>
        </p:sp>
        <p:sp>
          <p:nvSpPr>
            <p:cNvPr id="43015" name="Text Box 6"/>
            <p:cNvSpPr txBox="1"/>
            <p:nvPr/>
          </p:nvSpPr>
          <p:spPr>
            <a:xfrm>
              <a:off x="86" y="1694"/>
              <a:ext cx="175" cy="25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endParaRPr lang="zh-CN" altLang="en-US" b="1" dirty="0">
                <a:latin typeface="Arial" panose="020B0604020202020204" pitchFamily="34" charset="0"/>
              </a:endParaRPr>
            </a:p>
          </p:txBody>
        </p:sp>
        <p:pic>
          <p:nvPicPr>
            <p:cNvPr id="43016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20" y="2829"/>
              <a:ext cx="4272" cy="531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43017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0" y="1536"/>
              <a:ext cx="4272" cy="1283"/>
            </a:xfrm>
            <a:prstGeom prst="rect">
              <a:avLst/>
            </a:prstGeom>
            <a:noFill/>
            <a:ln w="9525">
              <a:noFill/>
            </a:ln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灯片编号占位符 5"/>
          <p:cNvSpPr txBox="1">
            <a:spLocks noGrp="1"/>
          </p:cNvSpPr>
          <p:nvPr>
            <p:ph type="sldNum" sz="quarter" idx="12"/>
          </p:nvPr>
        </p:nvSpPr>
        <p:spPr bwMode="auto">
          <a:xfrm>
            <a:off x="8077200" y="6243638"/>
            <a:ext cx="2133600" cy="457200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>
              <a:buNone/>
            </a:pPr>
            <a:fld id="{9A0DB2DC-4C9A-4742-B13C-FB6460FD3503}" type="slidenum">
              <a:rPr lang="en-US" altLang="zh-CN" sz="1200" dirty="0">
                <a:latin typeface="Garamond" panose="02020404030301010803" pitchFamily="18" charset="0"/>
              </a:rPr>
              <a:t>4</a:t>
            </a:fld>
            <a:endParaRPr lang="en-US" altLang="zh-CN" sz="1200" dirty="0">
              <a:latin typeface="Garamond" panose="02020404030301010803" pitchFamily="18" charset="0"/>
            </a:endParaRPr>
          </a:p>
        </p:txBody>
      </p:sp>
      <p:sp>
        <p:nvSpPr>
          <p:cNvPr id="7171" name="标题 1"/>
          <p:cNvSpPr/>
          <p:nvPr/>
        </p:nvSpPr>
        <p:spPr>
          <a:xfrm>
            <a:off x="2133600" y="304800"/>
            <a:ext cx="8077200" cy="792163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/>
          <a:p>
            <a:r>
              <a:rPr lang="zh-CN" altLang="en-US" sz="2500" dirty="0">
                <a:solidFill>
                  <a:schemeClr val="tx2"/>
                </a:solidFill>
                <a:latin typeface="Garamond" panose="02020404030301010803" pitchFamily="18" charset="0"/>
              </a:rPr>
              <a:t>内容</a:t>
            </a:r>
            <a:r>
              <a:rPr lang="en-US" altLang="zh-CN" sz="2500" dirty="0">
                <a:solidFill>
                  <a:schemeClr val="tx2"/>
                </a:solidFill>
                <a:latin typeface="Garamond" panose="02020404030301010803" pitchFamily="18" charset="0"/>
              </a:rPr>
              <a:t>(HTML)</a:t>
            </a:r>
            <a:r>
              <a:rPr lang="zh-CN" altLang="en-US" sz="2500" dirty="0">
                <a:solidFill>
                  <a:schemeClr val="tx2"/>
                </a:solidFill>
                <a:latin typeface="Garamond" panose="02020404030301010803" pitchFamily="18" charset="0"/>
              </a:rPr>
              <a:t>和表现</a:t>
            </a:r>
            <a:r>
              <a:rPr lang="en-US" altLang="zh-CN" sz="2500" dirty="0">
                <a:solidFill>
                  <a:schemeClr val="tx2"/>
                </a:solidFill>
                <a:latin typeface="Garamond" panose="02020404030301010803" pitchFamily="18" charset="0"/>
              </a:rPr>
              <a:t>(CSS)</a:t>
            </a:r>
            <a:r>
              <a:rPr lang="zh-CN" altLang="en-US" sz="2500" dirty="0">
                <a:solidFill>
                  <a:schemeClr val="tx2"/>
                </a:solidFill>
                <a:latin typeface="Garamond" panose="02020404030301010803" pitchFamily="18" charset="0"/>
              </a:rPr>
              <a:t>的分离</a:t>
            </a:r>
          </a:p>
        </p:txBody>
      </p:sp>
      <p:sp>
        <p:nvSpPr>
          <p:cNvPr id="7172" name="内容占位符 2"/>
          <p:cNvSpPr/>
          <p:nvPr/>
        </p:nvSpPr>
        <p:spPr>
          <a:xfrm>
            <a:off x="2057400" y="5257800"/>
            <a:ext cx="1676400" cy="481013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</a:pPr>
            <a:r>
              <a:rPr lang="zh-CN" altLang="en-US" sz="1900" b="1" dirty="0">
                <a:latin typeface="Arial" panose="020B0604020202020204" pitchFamily="34" charset="0"/>
              </a:rPr>
              <a:t>内容</a:t>
            </a:r>
          </a:p>
        </p:txBody>
      </p:sp>
      <p:sp>
        <p:nvSpPr>
          <p:cNvPr id="7173" name="内容占位符 2"/>
          <p:cNvSpPr txBox="1"/>
          <p:nvPr/>
        </p:nvSpPr>
        <p:spPr>
          <a:xfrm>
            <a:off x="6400800" y="5257800"/>
            <a:ext cx="3571875" cy="428625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  <a:buChar char="•"/>
            </a:pPr>
            <a:r>
              <a:rPr lang="zh-CN" altLang="en-US" sz="2000" b="1" dirty="0">
                <a:latin typeface="Arial" panose="020B0604020202020204" pitchFamily="34" charset="0"/>
              </a:rPr>
              <a:t>表现</a:t>
            </a:r>
          </a:p>
        </p:txBody>
      </p:sp>
      <p:pic>
        <p:nvPicPr>
          <p:cNvPr id="7174" name="Picture 2" descr="C:\Documents and Settings\赵海燕\桌面\1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9663" y="1066800"/>
            <a:ext cx="5748337" cy="41433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175" name="Picture 3" descr="C:\Documents and Settings\赵海燕\桌面\2.jpg"/>
          <p:cNvPicPr>
            <a:picLocks noChangeAspect="1"/>
          </p:cNvPicPr>
          <p:nvPr/>
        </p:nvPicPr>
        <p:blipFill>
          <a:blip r:embed="rId4"/>
          <a:srcRect r="51517"/>
          <a:stretch>
            <a:fillRect/>
          </a:stretch>
        </p:blipFill>
        <p:spPr>
          <a:xfrm>
            <a:off x="1828800" y="1066800"/>
            <a:ext cx="2786063" cy="414178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176" name="Text Box 7"/>
          <p:cNvSpPr txBox="1"/>
          <p:nvPr/>
        </p:nvSpPr>
        <p:spPr>
          <a:xfrm>
            <a:off x="1752600" y="5791200"/>
            <a:ext cx="8610600" cy="1568450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txBody>
          <a:bodyPr>
            <a:spAutoFit/>
          </a:bodyPr>
          <a:lstStyle/>
          <a:p>
            <a:pPr>
              <a:spcBef>
                <a:spcPct val="30000"/>
              </a:spcBef>
            </a:pPr>
            <a:r>
              <a:rPr lang="zh-CN" altLang="en-US" dirty="0">
                <a:latin typeface="Arial" panose="020B0604020202020204" pitchFamily="34" charset="0"/>
              </a:rPr>
              <a:t>使用</a:t>
            </a:r>
            <a:r>
              <a:rPr lang="en-US" altLang="zh-CN" dirty="0">
                <a:latin typeface="Arial" panose="020B0604020202020204" pitchFamily="34" charset="0"/>
              </a:rPr>
              <a:t>CSS</a:t>
            </a:r>
            <a:r>
              <a:rPr lang="zh-CN" altLang="en-US" dirty="0">
                <a:latin typeface="Arial" panose="020B0604020202020204" pitchFamily="34" charset="0"/>
              </a:rPr>
              <a:t>设置页面格式时，将</a:t>
            </a:r>
            <a:r>
              <a:rPr lang="zh-CN" altLang="en-US" u="sng" dirty="0">
                <a:latin typeface="Arial" panose="020B0604020202020204" pitchFamily="34" charset="0"/>
              </a:rPr>
              <a:t>内容与表现形式</a:t>
            </a:r>
            <a:r>
              <a:rPr lang="zh-CN" altLang="en-US" dirty="0">
                <a:latin typeface="Arial" panose="020B0604020202020204" pitchFamily="34" charset="0"/>
              </a:rPr>
              <a:t>分开。页面内容（即</a:t>
            </a:r>
            <a:r>
              <a:rPr lang="en-US" altLang="zh-CN" dirty="0">
                <a:latin typeface="Arial" panose="020B0604020202020204" pitchFamily="34" charset="0"/>
              </a:rPr>
              <a:t>HTML</a:t>
            </a:r>
            <a:r>
              <a:rPr lang="zh-CN" altLang="en-US" dirty="0">
                <a:latin typeface="Arial" panose="020B0604020202020204" pitchFamily="34" charset="0"/>
              </a:rPr>
              <a:t>代码）驻留在</a:t>
            </a:r>
            <a:r>
              <a:rPr lang="en-US" altLang="zh-CN" dirty="0">
                <a:latin typeface="Arial" panose="020B0604020202020204" pitchFamily="34" charset="0"/>
              </a:rPr>
              <a:t>HTML</a:t>
            </a:r>
            <a:r>
              <a:rPr lang="zh-CN" altLang="en-US" dirty="0">
                <a:latin typeface="Arial" panose="020B0604020202020204" pitchFamily="34" charset="0"/>
              </a:rPr>
              <a:t>文件自身中，而用于定义代码表现形式的</a:t>
            </a:r>
            <a:r>
              <a:rPr lang="en-US" altLang="zh-CN" dirty="0">
                <a:latin typeface="Arial" panose="020B0604020202020204" pitchFamily="34" charset="0"/>
              </a:rPr>
              <a:t>CSS</a:t>
            </a:r>
            <a:r>
              <a:rPr lang="zh-CN" altLang="en-US" dirty="0">
                <a:latin typeface="Arial" panose="020B0604020202020204" pitchFamily="34" charset="0"/>
              </a:rPr>
              <a:t>规则驻留在另一个文件（外部样式表）或</a:t>
            </a:r>
            <a:r>
              <a:rPr lang="en-US" altLang="zh-CN" dirty="0">
                <a:latin typeface="Arial" panose="020B0604020202020204" pitchFamily="34" charset="0"/>
              </a:rPr>
              <a:t>HTML</a:t>
            </a:r>
            <a:r>
              <a:rPr lang="zh-CN" altLang="en-US" dirty="0">
                <a:latin typeface="Arial" panose="020B0604020202020204" pitchFamily="34" charset="0"/>
              </a:rPr>
              <a:t>文档的另一部分（通常为文件头部分）中。</a:t>
            </a:r>
            <a:endParaRPr lang="zh-CN" altLang="en-US" b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t" anchorCtr="0"/>
          <a:lstStyle/>
          <a:p>
            <a:r>
              <a:rPr lang="zh-CN" altLang="en-US" dirty="0"/>
              <a:t>请问那些要变颜色？</a:t>
            </a:r>
          </a:p>
        </p:txBody>
      </p:sp>
      <p:sp>
        <p:nvSpPr>
          <p:cNvPr id="44035" name="内容占位符 2"/>
          <p:cNvSpPr>
            <a:spLocks noGrp="1"/>
          </p:cNvSpPr>
          <p:nvPr>
            <p:ph idx="1"/>
          </p:nvPr>
        </p:nvSpPr>
        <p:spPr>
          <a:xfrm>
            <a:off x="1992313" y="1412875"/>
            <a:ext cx="8229600" cy="4530725"/>
          </a:xfrm>
        </p:spPr>
        <p:txBody>
          <a:bodyPr vert="horz" wrap="square" lIns="91440" tIns="45720" rIns="91440" bIns="45720" anchor="t" anchorCtr="0"/>
          <a:lstStyle/>
          <a:p>
            <a:r>
              <a:rPr lang="en-US" altLang="zh-CN" sz="2400" dirty="0">
                <a:solidFill>
                  <a:srgbClr val="000000"/>
                </a:solidFill>
                <a:latin typeface="??"/>
              </a:rPr>
              <a:t>&lt;</a:t>
            </a:r>
            <a:r>
              <a:rPr lang="en-US" altLang="zh-CN" sz="2400" b="1" dirty="0">
                <a:solidFill>
                  <a:srgbClr val="000080"/>
                </a:solidFill>
                <a:latin typeface="??"/>
              </a:rPr>
              <a:t>div </a:t>
            </a:r>
            <a:r>
              <a:rPr lang="en-US" altLang="zh-CN" sz="2400" dirty="0">
                <a:solidFill>
                  <a:srgbClr val="000000"/>
                </a:solidFill>
                <a:latin typeface="??"/>
              </a:rPr>
              <a:t>id=</a:t>
            </a:r>
            <a:r>
              <a:rPr lang="en-US" altLang="zh-CN" sz="2400" b="1" dirty="0">
                <a:solidFill>
                  <a:srgbClr val="008000"/>
                </a:solidFill>
                <a:latin typeface="??"/>
              </a:rPr>
              <a:t>"div1"</a:t>
            </a:r>
            <a:r>
              <a:rPr lang="en-US" altLang="zh-CN" sz="2400" dirty="0">
                <a:solidFill>
                  <a:srgbClr val="000000"/>
                </a:solidFill>
                <a:latin typeface="??"/>
              </a:rPr>
              <a:t>&gt;1&lt;/</a:t>
            </a:r>
            <a:r>
              <a:rPr lang="en-US" altLang="zh-CN" sz="2400" b="1" dirty="0">
                <a:solidFill>
                  <a:srgbClr val="000080"/>
                </a:solidFill>
                <a:latin typeface="??"/>
              </a:rPr>
              <a:t>div</a:t>
            </a:r>
            <a:r>
              <a:rPr lang="en-US" altLang="zh-CN" sz="2400" dirty="0">
                <a:solidFill>
                  <a:srgbClr val="000000"/>
                </a:solidFill>
                <a:latin typeface="??"/>
              </a:rPr>
              <a:t>&gt;</a:t>
            </a:r>
            <a:br>
              <a:rPr lang="en-US" altLang="zh-CN" sz="2400" dirty="0">
                <a:solidFill>
                  <a:srgbClr val="000000"/>
                </a:solidFill>
                <a:latin typeface="??"/>
              </a:rPr>
            </a:br>
            <a:r>
              <a:rPr lang="en-US" altLang="zh-CN" sz="2400" dirty="0">
                <a:solidFill>
                  <a:srgbClr val="000000"/>
                </a:solidFill>
                <a:latin typeface="??"/>
              </a:rPr>
              <a:t>&lt;</a:t>
            </a:r>
            <a:r>
              <a:rPr lang="en-US" altLang="zh-CN" sz="2400" b="1" dirty="0">
                <a:solidFill>
                  <a:srgbClr val="000080"/>
                </a:solidFill>
                <a:latin typeface="??"/>
              </a:rPr>
              <a:t>div </a:t>
            </a:r>
            <a:r>
              <a:rPr lang="en-US" altLang="zh-CN" sz="2400" dirty="0">
                <a:solidFill>
                  <a:srgbClr val="000000"/>
                </a:solidFill>
                <a:latin typeface="??"/>
              </a:rPr>
              <a:t>id=</a:t>
            </a:r>
            <a:r>
              <a:rPr lang="en-US" altLang="zh-CN" sz="2400" b="1" dirty="0">
                <a:solidFill>
                  <a:srgbClr val="008000"/>
                </a:solidFill>
                <a:latin typeface="??"/>
              </a:rPr>
              <a:t>"div2"</a:t>
            </a:r>
            <a:r>
              <a:rPr lang="en-US" altLang="zh-CN" sz="2400" dirty="0">
                <a:solidFill>
                  <a:srgbClr val="000000"/>
                </a:solidFill>
                <a:latin typeface="??"/>
              </a:rPr>
              <a:t>&gt;2&lt;/</a:t>
            </a:r>
            <a:r>
              <a:rPr lang="en-US" altLang="zh-CN" sz="2400" b="1" dirty="0">
                <a:solidFill>
                  <a:srgbClr val="000080"/>
                </a:solidFill>
                <a:latin typeface="??"/>
              </a:rPr>
              <a:t>div</a:t>
            </a:r>
            <a:r>
              <a:rPr lang="en-US" altLang="zh-CN" sz="2400" dirty="0">
                <a:solidFill>
                  <a:srgbClr val="000000"/>
                </a:solidFill>
                <a:latin typeface="??"/>
              </a:rPr>
              <a:t>&gt;</a:t>
            </a:r>
            <a:br>
              <a:rPr lang="en-US" altLang="zh-CN" sz="2400" dirty="0">
                <a:solidFill>
                  <a:srgbClr val="000000"/>
                </a:solidFill>
                <a:latin typeface="??"/>
              </a:rPr>
            </a:br>
            <a:r>
              <a:rPr lang="en-US" altLang="zh-CN" sz="2400" dirty="0">
                <a:solidFill>
                  <a:srgbClr val="000000"/>
                </a:solidFill>
                <a:latin typeface="??"/>
              </a:rPr>
              <a:t>&lt;</a:t>
            </a:r>
            <a:r>
              <a:rPr lang="en-US" altLang="zh-CN" sz="2400" b="1" dirty="0">
                <a:solidFill>
                  <a:srgbClr val="000080"/>
                </a:solidFill>
                <a:latin typeface="??"/>
              </a:rPr>
              <a:t>div </a:t>
            </a:r>
            <a:r>
              <a:rPr lang="en-US" altLang="zh-CN" sz="2400" dirty="0">
                <a:solidFill>
                  <a:srgbClr val="000000"/>
                </a:solidFill>
                <a:latin typeface="??"/>
              </a:rPr>
              <a:t>id=</a:t>
            </a:r>
            <a:r>
              <a:rPr lang="en-US" altLang="zh-CN" sz="2400" b="1" dirty="0">
                <a:solidFill>
                  <a:srgbClr val="008000"/>
                </a:solidFill>
                <a:latin typeface="??"/>
              </a:rPr>
              <a:t>"div"</a:t>
            </a:r>
            <a:r>
              <a:rPr lang="en-US" altLang="zh-CN" sz="2400" dirty="0">
                <a:solidFill>
                  <a:srgbClr val="000000"/>
                </a:solidFill>
                <a:latin typeface="??"/>
              </a:rPr>
              <a:t>&gt;3&lt;/</a:t>
            </a:r>
            <a:r>
              <a:rPr lang="en-US" altLang="zh-CN" sz="2400" b="1" dirty="0">
                <a:solidFill>
                  <a:srgbClr val="000080"/>
                </a:solidFill>
                <a:latin typeface="??"/>
              </a:rPr>
              <a:t>div</a:t>
            </a:r>
            <a:r>
              <a:rPr lang="en-US" altLang="zh-CN" sz="2400" dirty="0">
                <a:solidFill>
                  <a:srgbClr val="000000"/>
                </a:solidFill>
                <a:latin typeface="??"/>
              </a:rPr>
              <a:t>&gt;</a:t>
            </a:r>
            <a:br>
              <a:rPr lang="en-US" altLang="zh-CN" sz="2400" dirty="0">
                <a:solidFill>
                  <a:srgbClr val="000000"/>
                </a:solidFill>
                <a:latin typeface="??"/>
              </a:rPr>
            </a:br>
            <a:r>
              <a:rPr lang="en-US" altLang="zh-CN" sz="2400" dirty="0">
                <a:solidFill>
                  <a:srgbClr val="000000"/>
                </a:solidFill>
                <a:latin typeface="??"/>
              </a:rPr>
              <a:t>&lt;</a:t>
            </a:r>
            <a:r>
              <a:rPr lang="en-US" altLang="zh-CN" sz="2400" b="1" dirty="0">
                <a:solidFill>
                  <a:srgbClr val="000080"/>
                </a:solidFill>
                <a:latin typeface="??"/>
              </a:rPr>
              <a:t>div </a:t>
            </a:r>
            <a:r>
              <a:rPr lang="en-US" altLang="zh-CN" sz="2400" dirty="0">
                <a:solidFill>
                  <a:srgbClr val="000000"/>
                </a:solidFill>
                <a:latin typeface="??"/>
              </a:rPr>
              <a:t>id=</a:t>
            </a:r>
            <a:r>
              <a:rPr lang="en-US" altLang="zh-CN" sz="2400" b="1" dirty="0">
                <a:solidFill>
                  <a:srgbClr val="008000"/>
                </a:solidFill>
                <a:latin typeface="??"/>
              </a:rPr>
              <a:t>"1div"</a:t>
            </a:r>
            <a:r>
              <a:rPr lang="en-US" altLang="zh-CN" sz="2400" dirty="0">
                <a:solidFill>
                  <a:srgbClr val="000000"/>
                </a:solidFill>
                <a:latin typeface="??"/>
              </a:rPr>
              <a:t>&gt;4&lt;/</a:t>
            </a:r>
            <a:r>
              <a:rPr lang="en-US" altLang="zh-CN" sz="2400" b="1" dirty="0">
                <a:solidFill>
                  <a:srgbClr val="000080"/>
                </a:solidFill>
                <a:latin typeface="??"/>
              </a:rPr>
              <a:t>div</a:t>
            </a:r>
            <a:r>
              <a:rPr lang="en-US" altLang="zh-CN" sz="2400" dirty="0">
                <a:solidFill>
                  <a:srgbClr val="000000"/>
                </a:solidFill>
                <a:latin typeface="??"/>
              </a:rPr>
              <a:t>&gt;</a:t>
            </a:r>
            <a:br>
              <a:rPr lang="en-US" altLang="zh-CN" sz="2400" dirty="0">
                <a:solidFill>
                  <a:srgbClr val="000000"/>
                </a:solidFill>
                <a:latin typeface="??"/>
              </a:rPr>
            </a:br>
            <a:r>
              <a:rPr lang="en-US" altLang="zh-CN" sz="2400" dirty="0">
                <a:solidFill>
                  <a:srgbClr val="000000"/>
                </a:solidFill>
                <a:latin typeface="??"/>
              </a:rPr>
              <a:t>&lt;</a:t>
            </a:r>
            <a:r>
              <a:rPr lang="en-US" altLang="zh-CN" sz="2400" b="1" dirty="0">
                <a:solidFill>
                  <a:srgbClr val="000080"/>
                </a:solidFill>
                <a:latin typeface="??"/>
              </a:rPr>
              <a:t>div </a:t>
            </a:r>
            <a:r>
              <a:rPr lang="en-US" altLang="zh-CN" sz="2400" dirty="0">
                <a:solidFill>
                  <a:srgbClr val="000000"/>
                </a:solidFill>
                <a:latin typeface="??"/>
              </a:rPr>
              <a:t>id=</a:t>
            </a:r>
            <a:r>
              <a:rPr lang="en-US" altLang="zh-CN" sz="2400" b="1" dirty="0">
                <a:solidFill>
                  <a:srgbClr val="008000"/>
                </a:solidFill>
                <a:latin typeface="??"/>
              </a:rPr>
              <a:t>"2div"</a:t>
            </a:r>
            <a:r>
              <a:rPr lang="en-US" altLang="zh-CN" sz="2400" dirty="0">
                <a:solidFill>
                  <a:srgbClr val="000000"/>
                </a:solidFill>
                <a:latin typeface="??"/>
              </a:rPr>
              <a:t>&gt;5&lt;/</a:t>
            </a:r>
            <a:r>
              <a:rPr lang="en-US" altLang="zh-CN" sz="2400" b="1" dirty="0">
                <a:solidFill>
                  <a:srgbClr val="000080"/>
                </a:solidFill>
                <a:latin typeface="??"/>
              </a:rPr>
              <a:t>div</a:t>
            </a:r>
            <a:r>
              <a:rPr lang="en-US" altLang="zh-CN" sz="2400" dirty="0">
                <a:solidFill>
                  <a:srgbClr val="000000"/>
                </a:solidFill>
                <a:latin typeface="??"/>
              </a:rPr>
              <a:t>&gt;</a:t>
            </a:r>
            <a:br>
              <a:rPr lang="en-US" altLang="zh-CN" sz="2400" dirty="0">
                <a:solidFill>
                  <a:srgbClr val="000000"/>
                </a:solidFill>
                <a:latin typeface="??"/>
              </a:rPr>
            </a:br>
            <a:r>
              <a:rPr lang="en-US" altLang="zh-CN" sz="2400" dirty="0">
                <a:solidFill>
                  <a:srgbClr val="000000"/>
                </a:solidFill>
                <a:latin typeface="??"/>
              </a:rPr>
              <a:t>&lt;</a:t>
            </a:r>
            <a:r>
              <a:rPr lang="en-US" altLang="zh-CN" sz="2400" b="1" dirty="0">
                <a:solidFill>
                  <a:srgbClr val="000080"/>
                </a:solidFill>
                <a:latin typeface="??"/>
              </a:rPr>
              <a:t>div</a:t>
            </a:r>
            <a:r>
              <a:rPr lang="en-US" altLang="zh-CN" sz="2400" dirty="0">
                <a:solidFill>
                  <a:srgbClr val="000000"/>
                </a:solidFill>
                <a:latin typeface="??"/>
              </a:rPr>
              <a:t>&gt;6&lt;/</a:t>
            </a:r>
            <a:r>
              <a:rPr lang="en-US" altLang="zh-CN" sz="2400" b="1" dirty="0">
                <a:solidFill>
                  <a:srgbClr val="000080"/>
                </a:solidFill>
                <a:latin typeface="??"/>
              </a:rPr>
              <a:t>div</a:t>
            </a:r>
            <a:r>
              <a:rPr lang="en-US" altLang="zh-CN" sz="2400" dirty="0">
                <a:solidFill>
                  <a:srgbClr val="000000"/>
                </a:solidFill>
                <a:latin typeface="??"/>
              </a:rPr>
              <a:t>&gt;</a:t>
            </a:r>
          </a:p>
          <a:p>
            <a:r>
              <a:rPr lang="en-US" altLang="zh-CN" sz="3200" dirty="0">
                <a:solidFill>
                  <a:srgbClr val="000000"/>
                </a:solidFill>
                <a:latin typeface="??"/>
              </a:rPr>
              <a:t>[</a:t>
            </a:r>
            <a:r>
              <a:rPr lang="en-US" altLang="zh-CN" sz="3200" b="1" dirty="0">
                <a:solidFill>
                  <a:srgbClr val="000080"/>
                </a:solidFill>
                <a:latin typeface="??"/>
              </a:rPr>
              <a:t>id</a:t>
            </a:r>
            <a:r>
              <a:rPr lang="en-US" altLang="zh-CN" sz="3200" dirty="0">
                <a:solidFill>
                  <a:srgbClr val="000000"/>
                </a:solidFill>
                <a:latin typeface="??"/>
              </a:rPr>
              <a:t>]{ background-color: </a:t>
            </a:r>
            <a:r>
              <a:rPr lang="en-US" altLang="zh-CN" sz="3200" b="1" dirty="0">
                <a:solidFill>
                  <a:srgbClr val="008000"/>
                </a:solidFill>
                <a:latin typeface="??"/>
              </a:rPr>
              <a:t>gray</a:t>
            </a:r>
            <a:r>
              <a:rPr lang="en-US" altLang="zh-CN" sz="3200" i="1" dirty="0">
                <a:solidFill>
                  <a:srgbClr val="808080"/>
                </a:solidFill>
                <a:latin typeface="??"/>
              </a:rPr>
              <a:t>  </a:t>
            </a:r>
            <a:r>
              <a:rPr lang="en-US" altLang="zh-CN" sz="3200" dirty="0">
                <a:solidFill>
                  <a:srgbClr val="000000"/>
                </a:solidFill>
                <a:latin typeface="??"/>
              </a:rPr>
              <a:t>}</a:t>
            </a:r>
            <a:br>
              <a:rPr lang="en-US" altLang="zh-CN" sz="3200" dirty="0">
                <a:solidFill>
                  <a:srgbClr val="000000"/>
                </a:solidFill>
                <a:latin typeface="??"/>
              </a:rPr>
            </a:br>
            <a:r>
              <a:rPr lang="en-US" altLang="zh-CN" sz="3200" dirty="0">
                <a:solidFill>
                  <a:srgbClr val="000000"/>
                </a:solidFill>
                <a:latin typeface="??"/>
              </a:rPr>
              <a:t>[</a:t>
            </a:r>
            <a:r>
              <a:rPr lang="en-US" altLang="zh-CN" sz="3200" b="1" dirty="0">
                <a:solidFill>
                  <a:srgbClr val="000080"/>
                </a:solidFill>
                <a:latin typeface="??"/>
              </a:rPr>
              <a:t>id</a:t>
            </a:r>
            <a:r>
              <a:rPr lang="en-US" altLang="zh-CN" sz="3200" dirty="0">
                <a:solidFill>
                  <a:srgbClr val="000000"/>
                </a:solidFill>
                <a:latin typeface="??"/>
              </a:rPr>
              <a:t>=</a:t>
            </a:r>
            <a:r>
              <a:rPr lang="en-US" altLang="zh-CN" sz="3200" b="1" dirty="0">
                <a:solidFill>
                  <a:srgbClr val="000080"/>
                </a:solidFill>
                <a:latin typeface="??"/>
              </a:rPr>
              <a:t>div1</a:t>
            </a:r>
            <a:r>
              <a:rPr lang="en-US" altLang="zh-CN" sz="3200" dirty="0">
                <a:solidFill>
                  <a:srgbClr val="000000"/>
                </a:solidFill>
                <a:latin typeface="??"/>
              </a:rPr>
              <a:t>]{ color: </a:t>
            </a:r>
            <a:r>
              <a:rPr lang="en-US" altLang="zh-CN" sz="3200" b="1" dirty="0">
                <a:solidFill>
                  <a:srgbClr val="008000"/>
                </a:solidFill>
                <a:latin typeface="??"/>
              </a:rPr>
              <a:t>yellow</a:t>
            </a:r>
            <a:r>
              <a:rPr lang="en-US" altLang="zh-CN" sz="3200" dirty="0">
                <a:solidFill>
                  <a:srgbClr val="000000"/>
                </a:solidFill>
                <a:latin typeface="??"/>
              </a:rPr>
              <a:t>;        }</a:t>
            </a:r>
            <a:br>
              <a:rPr lang="en-US" altLang="zh-CN" sz="3200" dirty="0">
                <a:solidFill>
                  <a:srgbClr val="000000"/>
                </a:solidFill>
                <a:latin typeface="??"/>
              </a:rPr>
            </a:br>
            <a:r>
              <a:rPr lang="en-US" altLang="zh-CN" sz="3200" dirty="0">
                <a:solidFill>
                  <a:srgbClr val="000000"/>
                </a:solidFill>
                <a:latin typeface="??"/>
              </a:rPr>
              <a:t>[</a:t>
            </a:r>
            <a:r>
              <a:rPr lang="en-US" altLang="zh-CN" sz="3200" b="1" dirty="0">
                <a:solidFill>
                  <a:srgbClr val="000080"/>
                </a:solidFill>
                <a:latin typeface="??"/>
              </a:rPr>
              <a:t>id</a:t>
            </a:r>
            <a:r>
              <a:rPr lang="en-US" altLang="zh-CN" sz="3200" dirty="0">
                <a:solidFill>
                  <a:srgbClr val="000000"/>
                </a:solidFill>
                <a:latin typeface="??"/>
              </a:rPr>
              <a:t>*=</a:t>
            </a:r>
            <a:r>
              <a:rPr lang="en-US" altLang="zh-CN" sz="3200" b="1" dirty="0">
                <a:solidFill>
                  <a:srgbClr val="000080"/>
                </a:solidFill>
                <a:latin typeface="??"/>
              </a:rPr>
              <a:t>div</a:t>
            </a:r>
            <a:r>
              <a:rPr lang="en-US" altLang="zh-CN" sz="3200" dirty="0">
                <a:solidFill>
                  <a:srgbClr val="000000"/>
                </a:solidFill>
                <a:latin typeface="??"/>
              </a:rPr>
              <a:t>]{color: </a:t>
            </a:r>
            <a:r>
              <a:rPr lang="en-US" altLang="zh-CN" sz="3200" b="1" dirty="0">
                <a:solidFill>
                  <a:srgbClr val="008000"/>
                </a:solidFill>
                <a:latin typeface="??"/>
              </a:rPr>
              <a:t>red</a:t>
            </a:r>
            <a:r>
              <a:rPr lang="en-US" altLang="zh-CN" sz="3200" dirty="0">
                <a:solidFill>
                  <a:srgbClr val="000000"/>
                </a:solidFill>
                <a:latin typeface="??"/>
              </a:rPr>
              <a:t>;}</a:t>
            </a:r>
            <a:br>
              <a:rPr lang="en-US" altLang="zh-CN" sz="3200" dirty="0">
                <a:solidFill>
                  <a:srgbClr val="000000"/>
                </a:solidFill>
                <a:latin typeface="??"/>
              </a:rPr>
            </a:br>
            <a:r>
              <a:rPr lang="en-US" altLang="zh-CN" sz="3200" dirty="0">
                <a:solidFill>
                  <a:srgbClr val="000000"/>
                </a:solidFill>
                <a:latin typeface="??"/>
              </a:rPr>
              <a:t>[</a:t>
            </a:r>
            <a:r>
              <a:rPr lang="en-US" altLang="zh-CN" sz="3200" b="1" dirty="0">
                <a:solidFill>
                  <a:srgbClr val="000080"/>
                </a:solidFill>
                <a:latin typeface="??"/>
              </a:rPr>
              <a:t>id</a:t>
            </a:r>
            <a:r>
              <a:rPr lang="en-US" altLang="zh-CN" sz="3200" dirty="0">
                <a:solidFill>
                  <a:srgbClr val="000000"/>
                </a:solidFill>
                <a:latin typeface="??"/>
              </a:rPr>
              <a:t>^=</a:t>
            </a:r>
            <a:r>
              <a:rPr lang="en-US" altLang="zh-CN" sz="3200" b="1" dirty="0">
                <a:solidFill>
                  <a:srgbClr val="000080"/>
                </a:solidFill>
                <a:latin typeface="??"/>
              </a:rPr>
              <a:t>div</a:t>
            </a:r>
            <a:r>
              <a:rPr lang="en-US" altLang="zh-CN" sz="3200" dirty="0">
                <a:solidFill>
                  <a:srgbClr val="000000"/>
                </a:solidFill>
                <a:latin typeface="??"/>
              </a:rPr>
              <a:t>]{ color: </a:t>
            </a:r>
            <a:r>
              <a:rPr lang="en-US" altLang="zh-CN" sz="3200" b="1" dirty="0">
                <a:solidFill>
                  <a:srgbClr val="008000"/>
                </a:solidFill>
                <a:latin typeface="??"/>
              </a:rPr>
              <a:t>gold</a:t>
            </a:r>
            <a:r>
              <a:rPr lang="en-US" altLang="zh-CN" sz="3200" dirty="0">
                <a:solidFill>
                  <a:srgbClr val="000000"/>
                </a:solidFill>
                <a:latin typeface="??"/>
              </a:rPr>
              <a:t>; }</a:t>
            </a:r>
            <a:br>
              <a:rPr lang="en-US" altLang="zh-CN" sz="3200" dirty="0">
                <a:solidFill>
                  <a:srgbClr val="000000"/>
                </a:solidFill>
                <a:latin typeface="??"/>
              </a:rPr>
            </a:br>
            <a:r>
              <a:rPr lang="en-US" altLang="zh-CN" sz="3200" dirty="0">
                <a:solidFill>
                  <a:srgbClr val="000000"/>
                </a:solidFill>
                <a:latin typeface="??"/>
              </a:rPr>
              <a:t>[</a:t>
            </a:r>
            <a:r>
              <a:rPr lang="en-US" altLang="zh-CN" sz="3200" b="1" dirty="0">
                <a:solidFill>
                  <a:srgbClr val="000080"/>
                </a:solidFill>
                <a:latin typeface="??"/>
              </a:rPr>
              <a:t>id</a:t>
            </a:r>
            <a:r>
              <a:rPr lang="en-US" altLang="zh-CN" sz="3200" dirty="0">
                <a:solidFill>
                  <a:srgbClr val="000000"/>
                </a:solidFill>
                <a:latin typeface="??"/>
              </a:rPr>
              <a:t>$=</a:t>
            </a:r>
            <a:r>
              <a:rPr lang="en-US" altLang="zh-CN" sz="3200" b="1" dirty="0">
                <a:solidFill>
                  <a:srgbClr val="000080"/>
                </a:solidFill>
                <a:latin typeface="??"/>
              </a:rPr>
              <a:t>div</a:t>
            </a:r>
            <a:r>
              <a:rPr lang="en-US" altLang="zh-CN" sz="3200" dirty="0">
                <a:solidFill>
                  <a:srgbClr val="000000"/>
                </a:solidFill>
                <a:latin typeface="??"/>
              </a:rPr>
              <a:t>]{color: </a:t>
            </a:r>
            <a:r>
              <a:rPr lang="en-US" altLang="zh-CN" sz="3200" b="1" dirty="0">
                <a:solidFill>
                  <a:srgbClr val="008000"/>
                </a:solidFill>
                <a:latin typeface="??"/>
              </a:rPr>
              <a:t>blue</a:t>
            </a:r>
            <a:r>
              <a:rPr lang="en-US" altLang="zh-CN" sz="3200" dirty="0">
                <a:solidFill>
                  <a:srgbClr val="000000"/>
                </a:solidFill>
                <a:latin typeface="??"/>
              </a:rPr>
              <a:t>;}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 txBox="1">
            <a:spLocks noGrp="1"/>
          </p:cNvSpPr>
          <p:nvPr>
            <p:ph type="sldNum" sz="quarter" idx="12"/>
          </p:nvPr>
        </p:nvSpPr>
        <p:spPr bwMode="auto">
          <a:xfrm>
            <a:off x="8077200" y="6243638"/>
            <a:ext cx="2133600" cy="457200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>
              <a:buNone/>
            </a:pPr>
            <a:fld id="{9A0DB2DC-4C9A-4742-B13C-FB6460FD3503}" type="slidenum">
              <a:rPr lang="en-US" altLang="zh-CN" sz="1200" dirty="0">
                <a:latin typeface="Garamond" panose="02020404030301010803" pitchFamily="18" charset="0"/>
              </a:rPr>
              <a:t>40</a:t>
            </a:fld>
            <a:endParaRPr lang="en-US" altLang="zh-CN" sz="1200" dirty="0">
              <a:latin typeface="Garamond" panose="02020404030301010803" pitchFamily="18" charset="0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 txBox="1">
            <a:spLocks noGrp="1"/>
          </p:cNvSpPr>
          <p:nvPr>
            <p:ph type="sldNum" sz="quarter" idx="12"/>
          </p:nvPr>
        </p:nvSpPr>
        <p:spPr bwMode="auto">
          <a:xfrm>
            <a:off x="8077200" y="6243638"/>
            <a:ext cx="2133600" cy="457200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>
              <a:buNone/>
            </a:pPr>
            <a:fld id="{9A0DB2DC-4C9A-4742-B13C-FB6460FD3503}" type="slidenum">
              <a:rPr lang="en-US" altLang="zh-CN" sz="1200" dirty="0">
                <a:latin typeface="Garamond" panose="02020404030301010803" pitchFamily="18" charset="0"/>
              </a:rPr>
              <a:t>41</a:t>
            </a:fld>
            <a:endParaRPr lang="en-US" altLang="zh-CN" sz="1200" dirty="0">
              <a:latin typeface="Garamond" panose="02020404030301010803" pitchFamily="18" charset="0"/>
            </a:endParaRPr>
          </a:p>
        </p:txBody>
      </p:sp>
      <p:sp>
        <p:nvSpPr>
          <p:cNvPr id="24579" name="Rectangle 2"/>
          <p:cNvSpPr>
            <a:spLocks noGrp="1" noChangeArrowheads="1"/>
          </p:cNvSpPr>
          <p:nvPr>
            <p:ph idx="1"/>
          </p:nvPr>
        </p:nvSpPr>
        <p:spPr>
          <a:xfrm>
            <a:off x="1752600" y="304800"/>
            <a:ext cx="8763000" cy="5943600"/>
          </a:xfrm>
        </p:spPr>
        <p:txBody>
          <a:bodyPr vert="horz" wrap="square" lIns="91440" tIns="45720" rIns="91440" bIns="45720" numCol="1" anchor="t" anchorCtr="0" compatLnSpc="1"/>
          <a:lstStyle/>
          <a:p>
            <a:pPr marL="344170" marR="0" lvl="1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0" lang="en-US" altLang="en-US" sz="4400" b="0" i="0" u="none" strike="noStrike" kern="0" cap="none" spc="0" normalizeH="0" baseline="0" noProof="0" dirty="0">
                <a:ln>
                  <a:noFill/>
                </a:ln>
                <a:solidFill>
                  <a:srgbClr val="3399FF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⒀</a:t>
            </a:r>
            <a:r>
              <a:rPr kumimoji="0" lang="en-US" altLang="zh-CN" sz="4400" b="0" i="0" u="none" strike="noStrike" kern="0" cap="none" spc="0" normalizeH="0" baseline="0" noProof="0" dirty="0">
                <a:ln>
                  <a:noFill/>
                </a:ln>
                <a:solidFill>
                  <a:srgbClr val="3399FF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r>
              <a:rPr kumimoji="0" lang="zh-CN" altLang="en-US" sz="4400" b="0" i="0" u="none" strike="noStrike" kern="0" cap="none" spc="0" normalizeH="0" baseline="0" noProof="0" dirty="0">
                <a:ln>
                  <a:noFill/>
                </a:ln>
                <a:solidFill>
                  <a:srgbClr val="3399FF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结构伪类选择器</a:t>
            </a:r>
            <a:endParaRPr kumimoji="0" lang="en-US" altLang="zh-CN" sz="4400" b="0" i="0" u="none" strike="noStrike" kern="0" cap="none" spc="0" normalizeH="0" baseline="0" noProof="0" dirty="0">
              <a:ln>
                <a:noFill/>
              </a:ln>
              <a:solidFill>
                <a:srgbClr val="3399FF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  <a:p>
            <a:pPr marL="344170" marR="0" lvl="1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None/>
              <a:defRPr/>
            </a:pPr>
            <a:r>
              <a:rPr kumimoji="0" lang="zh-CN" altLang="en-US" sz="22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</a:rPr>
              <a:t>是</a:t>
            </a:r>
            <a:r>
              <a:rPr kumimoji="0" lang="en-US" altLang="zh-CN" sz="22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</a:rPr>
              <a:t>CSS3</a:t>
            </a:r>
            <a:r>
              <a:rPr kumimoji="0" lang="zh-CN" altLang="en-US" sz="22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</a:rPr>
              <a:t>新增的类型选择器，利用文档树（</a:t>
            </a:r>
            <a:r>
              <a:rPr kumimoji="0" lang="en-US" altLang="zh-CN" sz="22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</a:rPr>
              <a:t>DOM</a:t>
            </a:r>
            <a:r>
              <a:rPr kumimoji="0" lang="zh-CN" altLang="en-US" sz="22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</a:rPr>
              <a:t>）实现元素过滤，通过文档结构的相互关系来指定元素的样式。</a:t>
            </a:r>
          </a:p>
          <a:p>
            <a:pPr marL="1022350" marR="0" lvl="2" indent="-351155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/>
            </a:pPr>
            <a:endParaRPr kumimoji="0" lang="zh-CN" altLang="en-US" sz="20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</a:endParaRPr>
          </a:p>
        </p:txBody>
      </p:sp>
      <p:sp>
        <p:nvSpPr>
          <p:cNvPr id="45060" name="Text Box 3"/>
          <p:cNvSpPr txBox="1"/>
          <p:nvPr/>
        </p:nvSpPr>
        <p:spPr>
          <a:xfrm>
            <a:off x="1660525" y="6200775"/>
            <a:ext cx="309880" cy="4603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endParaRPr lang="zh-CN" altLang="en-US" b="1" dirty="0">
              <a:latin typeface="Arial" panose="020B0604020202020204" pitchFamily="34" charset="0"/>
            </a:endParaRPr>
          </a:p>
        </p:txBody>
      </p:sp>
      <p:pic>
        <p:nvPicPr>
          <p:cNvPr id="45061" name="Picture 5"/>
          <p:cNvPicPr>
            <a:picLocks noChangeAspect="1"/>
          </p:cNvPicPr>
          <p:nvPr/>
        </p:nvPicPr>
        <p:blipFill>
          <a:blip r:embed="rId2"/>
          <a:srcRect l="20975" b="36684"/>
          <a:stretch>
            <a:fillRect/>
          </a:stretch>
        </p:blipFill>
        <p:spPr>
          <a:xfrm>
            <a:off x="2063750" y="1776413"/>
            <a:ext cx="8424863" cy="508158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5062" name="Text Box 6"/>
          <p:cNvSpPr txBox="1"/>
          <p:nvPr/>
        </p:nvSpPr>
        <p:spPr>
          <a:xfrm>
            <a:off x="5303838" y="6308725"/>
            <a:ext cx="1097280" cy="4603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altLang="en-US" dirty="0">
                <a:latin typeface="Arial" panose="020B0604020202020204" pitchFamily="34" charset="0"/>
              </a:rPr>
              <a:t>文档树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5"/>
          <p:cNvSpPr txBox="1">
            <a:spLocks noGrp="1"/>
          </p:cNvSpPr>
          <p:nvPr>
            <p:ph type="sldNum" sz="quarter" idx="12"/>
          </p:nvPr>
        </p:nvSpPr>
        <p:spPr bwMode="auto">
          <a:xfrm>
            <a:off x="8077200" y="6243638"/>
            <a:ext cx="2133600" cy="457200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>
              <a:buNone/>
            </a:pPr>
            <a:fld id="{9A0DB2DC-4C9A-4742-B13C-FB6460FD3503}" type="slidenum">
              <a:rPr lang="en-US" altLang="zh-CN" sz="1200" dirty="0">
                <a:latin typeface="Garamond" panose="02020404030301010803" pitchFamily="18" charset="0"/>
              </a:rPr>
              <a:t>42</a:t>
            </a:fld>
            <a:endParaRPr lang="en-US" altLang="zh-CN" sz="1200" dirty="0">
              <a:latin typeface="Garamond" panose="02020404030301010803" pitchFamily="18" charset="0"/>
            </a:endParaRPr>
          </a:p>
        </p:txBody>
      </p:sp>
      <p:sp>
        <p:nvSpPr>
          <p:cNvPr id="46083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t" anchorCtr="0"/>
          <a:lstStyle/>
          <a:p>
            <a:pPr eaLnBrk="1" hangingPunct="1"/>
            <a:endParaRPr lang="zh-CN" altLang="en-US" dirty="0"/>
          </a:p>
        </p:txBody>
      </p:sp>
      <p:sp>
        <p:nvSpPr>
          <p:cNvPr id="46084" name="Rectangle 3"/>
          <p:cNvSpPr>
            <a:spLocks noGrp="1"/>
          </p:cNvSpPr>
          <p:nvPr>
            <p:ph idx="1"/>
          </p:nvPr>
        </p:nvSpPr>
        <p:spPr/>
        <p:txBody>
          <a:bodyPr vert="horz" wrap="square" lIns="91440" tIns="45720" rIns="91440" bIns="45720" anchor="t" anchorCtr="0"/>
          <a:lstStyle/>
          <a:p>
            <a:pPr eaLnBrk="1" hangingPunct="1"/>
            <a:endParaRPr lang="zh-CN" altLang="en-US" dirty="0"/>
          </a:p>
        </p:txBody>
      </p:sp>
      <p:pic>
        <p:nvPicPr>
          <p:cNvPr id="46085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125538"/>
            <a:ext cx="9144000" cy="414496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 txBox="1">
            <a:spLocks noGrp="1"/>
          </p:cNvSpPr>
          <p:nvPr>
            <p:ph type="sldNum" sz="quarter" idx="12"/>
          </p:nvPr>
        </p:nvSpPr>
        <p:spPr bwMode="auto">
          <a:xfrm>
            <a:off x="8077200" y="6243638"/>
            <a:ext cx="2133600" cy="457200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>
              <a:buNone/>
            </a:pPr>
            <a:fld id="{9A0DB2DC-4C9A-4742-B13C-FB6460FD3503}" type="slidenum">
              <a:rPr lang="en-US" altLang="zh-CN" sz="1200" dirty="0">
                <a:latin typeface="Garamond" panose="02020404030301010803" pitchFamily="18" charset="0"/>
              </a:rPr>
              <a:t>43</a:t>
            </a:fld>
            <a:endParaRPr lang="en-US" altLang="zh-CN" sz="1200" dirty="0">
              <a:latin typeface="Garamond" panose="02020404030301010803" pitchFamily="18" charset="0"/>
            </a:endParaRPr>
          </a:p>
        </p:txBody>
      </p:sp>
      <p:sp>
        <p:nvSpPr>
          <p:cNvPr id="47107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t" anchorCtr="0"/>
          <a:lstStyle/>
          <a:p>
            <a:pPr eaLnBrk="1" hangingPunct="1"/>
            <a:endParaRPr lang="zh-CN" altLang="en-US" dirty="0"/>
          </a:p>
        </p:txBody>
      </p:sp>
      <p:sp>
        <p:nvSpPr>
          <p:cNvPr id="47108" name="Rectangle 3"/>
          <p:cNvSpPr>
            <a:spLocks noGrp="1"/>
          </p:cNvSpPr>
          <p:nvPr>
            <p:ph idx="1"/>
          </p:nvPr>
        </p:nvSpPr>
        <p:spPr/>
        <p:txBody>
          <a:bodyPr vert="horz" wrap="square" lIns="91440" tIns="45720" rIns="91440" bIns="45720" anchor="t" anchorCtr="0"/>
          <a:lstStyle/>
          <a:p>
            <a:pPr eaLnBrk="1" hangingPunct="1"/>
            <a:endParaRPr lang="zh-CN" altLang="en-US" dirty="0"/>
          </a:p>
        </p:txBody>
      </p:sp>
      <p:sp>
        <p:nvSpPr>
          <p:cNvPr id="47109" name="Text Box 4"/>
          <p:cNvSpPr txBox="1"/>
          <p:nvPr/>
        </p:nvSpPr>
        <p:spPr>
          <a:xfrm>
            <a:off x="1625811" y="-145416"/>
            <a:ext cx="7092950" cy="11171555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txBody>
          <a:bodyPr>
            <a:spAutoFit/>
          </a:bodyPr>
          <a:lstStyle/>
          <a:p>
            <a:r>
              <a:rPr lang="en-US" altLang="zh-CN" b="1" dirty="0">
                <a:latin typeface="Arial" panose="020B0604020202020204" pitchFamily="34" charset="0"/>
              </a:rPr>
              <a:t>&lt;style&gt;</a:t>
            </a:r>
          </a:p>
          <a:p>
            <a:r>
              <a:rPr lang="en-US" altLang="zh-CN" b="1" dirty="0">
                <a:latin typeface="Arial" panose="020B0604020202020204" pitchFamily="34" charset="0"/>
              </a:rPr>
              <a:t>        table{border:1px #000000 solid; width:60%;margin: 0 auto;</a:t>
            </a:r>
          </a:p>
          <a:p>
            <a:r>
              <a:rPr lang="en-US" altLang="zh-CN" b="1" dirty="0">
                <a:latin typeface="Arial" panose="020B0604020202020204" pitchFamily="34" charset="0"/>
              </a:rPr>
              <a:t>        border-collapse: collapse;}</a:t>
            </a:r>
          </a:p>
          <a:p>
            <a:r>
              <a:rPr lang="en-US" altLang="zh-CN" b="1" dirty="0">
                <a:latin typeface="Arial" panose="020B0604020202020204" pitchFamily="34" charset="0"/>
              </a:rPr>
              <a:t>       td,th{border:1px #000000 solid;}</a:t>
            </a:r>
          </a:p>
          <a:p>
            <a:r>
              <a:rPr lang="zh-CN" altLang="en-US" b="1" dirty="0">
                <a:latin typeface="Arial" panose="020B0604020202020204" pitchFamily="34" charset="0"/>
              </a:rPr>
              <a:t>       </a:t>
            </a:r>
            <a:r>
              <a:rPr lang="zh-CN" altLang="en-US" b="1" dirty="0">
                <a:solidFill>
                  <a:srgbClr val="FF0000"/>
                </a:solidFill>
                <a:latin typeface="Arial" panose="020B0604020202020204" pitchFamily="34" charset="0"/>
              </a:rPr>
              <a:t>请补充样式实现如图效果</a:t>
            </a:r>
            <a:endParaRPr lang="en-US" altLang="zh-CN" b="1" dirty="0">
              <a:solidFill>
                <a:srgbClr val="FF0000"/>
              </a:solidFill>
              <a:latin typeface="Arial" panose="020B0604020202020204" pitchFamily="34" charset="0"/>
            </a:endParaRPr>
          </a:p>
          <a:p>
            <a:r>
              <a:rPr lang="en-US" altLang="zh-CN" b="1" dirty="0">
                <a:latin typeface="Arial" panose="020B0604020202020204" pitchFamily="34" charset="0"/>
              </a:rPr>
              <a:t>&lt;/style&gt;</a:t>
            </a:r>
          </a:p>
          <a:p>
            <a:r>
              <a:rPr lang="zh-CN" altLang="en-US" b="1" dirty="0">
                <a:latin typeface="Arial" panose="020B0604020202020204" pitchFamily="34" charset="0"/>
              </a:rPr>
              <a:t>。。。</a:t>
            </a:r>
            <a:endParaRPr lang="en-US" altLang="zh-CN" b="1" dirty="0">
              <a:latin typeface="Arial" panose="020B0604020202020204" pitchFamily="34" charset="0"/>
            </a:endParaRPr>
          </a:p>
          <a:p>
            <a:r>
              <a:rPr lang="en-US" altLang="zh-CN" b="1" dirty="0">
                <a:latin typeface="Arial" panose="020B0604020202020204" pitchFamily="34" charset="0"/>
              </a:rPr>
              <a:t>&lt;table&gt;</a:t>
            </a:r>
          </a:p>
          <a:p>
            <a:r>
              <a:rPr lang="en-US" altLang="zh-CN" b="1" dirty="0">
                <a:latin typeface="Arial" panose="020B0604020202020204" pitchFamily="34" charset="0"/>
              </a:rPr>
              <a:t>    &lt;tr&gt;</a:t>
            </a:r>
          </a:p>
          <a:p>
            <a:r>
              <a:rPr lang="en-US" altLang="zh-CN" b="1" dirty="0">
                <a:latin typeface="Arial" panose="020B0604020202020204" pitchFamily="34" charset="0"/>
              </a:rPr>
              <a:t>        &lt;th&gt;</a:t>
            </a:r>
            <a:r>
              <a:rPr lang="zh-CN" altLang="en-US" b="1" dirty="0">
                <a:latin typeface="Arial" panose="020B0604020202020204" pitchFamily="34" charset="0"/>
              </a:rPr>
              <a:t>姓名</a:t>
            </a:r>
            <a:r>
              <a:rPr lang="en-US" altLang="zh-CN" b="1" dirty="0">
                <a:latin typeface="Arial" panose="020B0604020202020204" pitchFamily="34" charset="0"/>
              </a:rPr>
              <a:t>&lt;/th&gt;&lt;th&gt;</a:t>
            </a:r>
            <a:r>
              <a:rPr lang="zh-CN" altLang="en-US" b="1" dirty="0">
                <a:latin typeface="Arial" panose="020B0604020202020204" pitchFamily="34" charset="0"/>
              </a:rPr>
              <a:t>编号</a:t>
            </a:r>
            <a:r>
              <a:rPr lang="en-US" altLang="zh-CN" b="1" dirty="0">
                <a:latin typeface="Arial" panose="020B0604020202020204" pitchFamily="34" charset="0"/>
              </a:rPr>
              <a:t>&lt;/th&gt;&lt;th&gt;</a:t>
            </a:r>
            <a:r>
              <a:rPr lang="zh-CN" altLang="en-US" b="1" dirty="0">
                <a:latin typeface="Arial" panose="020B0604020202020204" pitchFamily="34" charset="0"/>
              </a:rPr>
              <a:t>性别</a:t>
            </a:r>
            <a:r>
              <a:rPr lang="en-US" altLang="zh-CN" b="1" dirty="0">
                <a:latin typeface="Arial" panose="020B0604020202020204" pitchFamily="34" charset="0"/>
              </a:rPr>
              <a:t>&lt;/th&gt;</a:t>
            </a:r>
          </a:p>
          <a:p>
            <a:r>
              <a:rPr lang="en-US" altLang="zh-CN" b="1" dirty="0">
                <a:latin typeface="Arial" panose="020B0604020202020204" pitchFamily="34" charset="0"/>
              </a:rPr>
              <a:t>    &lt;/tr&gt;</a:t>
            </a:r>
          </a:p>
          <a:p>
            <a:r>
              <a:rPr lang="en-US" altLang="zh-CN" b="1" dirty="0">
                <a:latin typeface="Arial" panose="020B0604020202020204" pitchFamily="34" charset="0"/>
              </a:rPr>
              <a:t>    &lt;tr&gt;</a:t>
            </a:r>
          </a:p>
          <a:p>
            <a:r>
              <a:rPr lang="en-US" altLang="zh-CN" b="1" dirty="0">
                <a:latin typeface="Arial" panose="020B0604020202020204" pitchFamily="34" charset="0"/>
              </a:rPr>
              <a:t>        &lt;td&gt;Hans&lt;/td&gt;&lt;td&gt;001&lt;/td&gt;&lt;td&gt;</a:t>
            </a:r>
            <a:r>
              <a:rPr lang="zh-CN" altLang="en-US" b="1" dirty="0">
                <a:latin typeface="Arial" panose="020B0604020202020204" pitchFamily="34" charset="0"/>
              </a:rPr>
              <a:t>男</a:t>
            </a:r>
            <a:r>
              <a:rPr lang="en-US" altLang="zh-CN" b="1" dirty="0">
                <a:latin typeface="Arial" panose="020B0604020202020204" pitchFamily="34" charset="0"/>
              </a:rPr>
              <a:t>&lt;/td&gt;</a:t>
            </a:r>
          </a:p>
          <a:p>
            <a:r>
              <a:rPr lang="en-US" altLang="zh-CN" b="1" dirty="0">
                <a:latin typeface="Arial" panose="020B0604020202020204" pitchFamily="34" charset="0"/>
              </a:rPr>
              <a:t>    &lt;/tr&gt;</a:t>
            </a:r>
          </a:p>
          <a:p>
            <a:r>
              <a:rPr lang="en-US" altLang="zh-CN" b="1" dirty="0">
                <a:latin typeface="Arial" panose="020B0604020202020204" pitchFamily="34" charset="0"/>
              </a:rPr>
              <a:t>    &lt;tr&gt;</a:t>
            </a:r>
          </a:p>
          <a:p>
            <a:r>
              <a:rPr lang="en-US" altLang="zh-CN" b="1" dirty="0">
                <a:latin typeface="Arial" panose="020B0604020202020204" pitchFamily="34" charset="0"/>
              </a:rPr>
              <a:t>        &lt;td&gt;Lucy&lt;/td&gt;&lt;td&gt;002&lt;/td&gt;&lt;td&gt;</a:t>
            </a:r>
            <a:r>
              <a:rPr lang="zh-CN" altLang="en-US" b="1" dirty="0">
                <a:latin typeface="Arial" panose="020B0604020202020204" pitchFamily="34" charset="0"/>
              </a:rPr>
              <a:t>女</a:t>
            </a:r>
            <a:r>
              <a:rPr lang="en-US" altLang="zh-CN" b="1" dirty="0">
                <a:latin typeface="Arial" panose="020B0604020202020204" pitchFamily="34" charset="0"/>
              </a:rPr>
              <a:t>&lt;/td&gt;</a:t>
            </a:r>
          </a:p>
          <a:p>
            <a:r>
              <a:rPr lang="en-US" altLang="zh-CN" b="1" dirty="0">
                <a:latin typeface="Arial" panose="020B0604020202020204" pitchFamily="34" charset="0"/>
              </a:rPr>
              <a:t>    &lt;/tr&gt;</a:t>
            </a:r>
          </a:p>
          <a:p>
            <a:r>
              <a:rPr lang="en-US" altLang="zh-CN" b="1" dirty="0">
                <a:latin typeface="Arial" panose="020B0604020202020204" pitchFamily="34" charset="0"/>
              </a:rPr>
              <a:t>    &lt;tr&gt;</a:t>
            </a:r>
          </a:p>
          <a:p>
            <a:r>
              <a:rPr lang="en-US" altLang="zh-CN" b="1" dirty="0">
                <a:latin typeface="Arial" panose="020B0604020202020204" pitchFamily="34" charset="0"/>
              </a:rPr>
              <a:t>        &lt;td&gt;Tom&lt;/td&gt;&lt;td&gt;003&lt;/td&gt;&lt;td&gt;</a:t>
            </a:r>
            <a:r>
              <a:rPr lang="zh-CN" altLang="en-US" b="1" dirty="0">
                <a:latin typeface="Arial" panose="020B0604020202020204" pitchFamily="34" charset="0"/>
              </a:rPr>
              <a:t>男</a:t>
            </a:r>
            <a:r>
              <a:rPr lang="en-US" altLang="zh-CN" b="1" dirty="0">
                <a:latin typeface="Arial" panose="020B0604020202020204" pitchFamily="34" charset="0"/>
              </a:rPr>
              <a:t>&lt;/td&gt;</a:t>
            </a:r>
          </a:p>
          <a:p>
            <a:r>
              <a:rPr lang="en-US" altLang="zh-CN" b="1" dirty="0">
                <a:latin typeface="Arial" panose="020B0604020202020204" pitchFamily="34" charset="0"/>
              </a:rPr>
              <a:t>    &lt;/tr&gt;</a:t>
            </a:r>
          </a:p>
          <a:p>
            <a:r>
              <a:rPr lang="en-US" altLang="zh-CN" b="1" dirty="0">
                <a:latin typeface="Arial" panose="020B0604020202020204" pitchFamily="34" charset="0"/>
              </a:rPr>
              <a:t>    &lt;tr&gt;</a:t>
            </a:r>
          </a:p>
          <a:p>
            <a:r>
              <a:rPr lang="en-US" altLang="zh-CN" b="1" dirty="0">
                <a:latin typeface="Arial" panose="020B0604020202020204" pitchFamily="34" charset="0"/>
              </a:rPr>
              <a:t>        &lt;td&gt;Leo&lt;/td&gt;&lt;td&gt;004&lt;/td&gt;&lt;td&gt;</a:t>
            </a:r>
            <a:r>
              <a:rPr lang="zh-CN" altLang="en-US" b="1" dirty="0">
                <a:latin typeface="Arial" panose="020B0604020202020204" pitchFamily="34" charset="0"/>
              </a:rPr>
              <a:t>男</a:t>
            </a:r>
            <a:r>
              <a:rPr lang="en-US" altLang="zh-CN" b="1" dirty="0">
                <a:latin typeface="Arial" panose="020B0604020202020204" pitchFamily="34" charset="0"/>
              </a:rPr>
              <a:t>&lt;/td&gt;</a:t>
            </a:r>
          </a:p>
          <a:p>
            <a:r>
              <a:rPr lang="en-US" altLang="zh-CN" b="1" dirty="0">
                <a:latin typeface="Arial" panose="020B0604020202020204" pitchFamily="34" charset="0"/>
              </a:rPr>
              <a:t>    &lt;/tr&gt;</a:t>
            </a:r>
          </a:p>
          <a:p>
            <a:r>
              <a:rPr lang="en-US" altLang="zh-CN" b="1" dirty="0">
                <a:latin typeface="Arial" panose="020B0604020202020204" pitchFamily="34" charset="0"/>
              </a:rPr>
              <a:t>    &lt;tr&gt;</a:t>
            </a:r>
          </a:p>
          <a:p>
            <a:r>
              <a:rPr lang="en-US" altLang="zh-CN" b="1" dirty="0">
                <a:latin typeface="Arial" panose="020B0604020202020204" pitchFamily="34" charset="0"/>
              </a:rPr>
              <a:t>        &lt;td&gt;Lily&lt;/td&gt;&lt;td&gt;005&lt;/td&gt;&lt;td&gt;</a:t>
            </a:r>
            <a:r>
              <a:rPr lang="zh-CN" altLang="en-US" b="1" dirty="0">
                <a:latin typeface="Arial" panose="020B0604020202020204" pitchFamily="34" charset="0"/>
              </a:rPr>
              <a:t>女</a:t>
            </a:r>
            <a:r>
              <a:rPr lang="en-US" altLang="zh-CN" b="1" dirty="0">
                <a:latin typeface="Arial" panose="020B0604020202020204" pitchFamily="34" charset="0"/>
              </a:rPr>
              <a:t>&lt;/td&gt;&lt;/tr&gt;</a:t>
            </a:r>
          </a:p>
          <a:p>
            <a:r>
              <a:rPr lang="en-US" altLang="zh-CN" b="1" dirty="0">
                <a:latin typeface="Arial" panose="020B0604020202020204" pitchFamily="34" charset="0"/>
              </a:rPr>
              <a:t>    &lt;tr&gt;</a:t>
            </a:r>
          </a:p>
          <a:p>
            <a:r>
              <a:rPr lang="en-US" altLang="zh-CN" b="1" dirty="0">
                <a:latin typeface="Arial" panose="020B0604020202020204" pitchFamily="34" charset="0"/>
              </a:rPr>
              <a:t>        &lt;td&gt;Jerry&lt;/td&gt;&lt;td&gt;006&lt;/td&gt;&lt;td&gt;</a:t>
            </a:r>
            <a:r>
              <a:rPr lang="zh-CN" altLang="en-US" b="1" dirty="0">
                <a:latin typeface="Arial" panose="020B0604020202020204" pitchFamily="34" charset="0"/>
              </a:rPr>
              <a:t>男</a:t>
            </a:r>
            <a:r>
              <a:rPr lang="en-US" altLang="zh-CN" b="1" dirty="0">
                <a:latin typeface="Arial" panose="020B0604020202020204" pitchFamily="34" charset="0"/>
              </a:rPr>
              <a:t>&lt;/td&gt;</a:t>
            </a:r>
          </a:p>
          <a:p>
            <a:r>
              <a:rPr lang="en-US" altLang="zh-CN" b="1" dirty="0">
                <a:latin typeface="Arial" panose="020B0604020202020204" pitchFamily="34" charset="0"/>
              </a:rPr>
              <a:t>    &lt;/tr&gt;</a:t>
            </a:r>
          </a:p>
          <a:p>
            <a:r>
              <a:rPr lang="en-US" altLang="zh-CN" b="1" dirty="0">
                <a:latin typeface="Arial" panose="020B0604020202020204" pitchFamily="34" charset="0"/>
              </a:rPr>
              <a:t>&lt;/table&gt;</a:t>
            </a:r>
          </a:p>
        </p:txBody>
      </p:sp>
      <p:pic>
        <p:nvPicPr>
          <p:cNvPr id="47110" name="Picture 2"/>
          <p:cNvPicPr>
            <a:picLocks noChangeAspect="1"/>
          </p:cNvPicPr>
          <p:nvPr/>
        </p:nvPicPr>
        <p:blipFill>
          <a:blip r:embed="rId3"/>
          <a:srcRect l="19675" t="9540" r="20110" b="66931"/>
          <a:stretch>
            <a:fillRect/>
          </a:stretch>
        </p:blipFill>
        <p:spPr>
          <a:xfrm>
            <a:off x="7464152" y="1556792"/>
            <a:ext cx="4959350" cy="17272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5"/>
          <p:cNvSpPr txBox="1">
            <a:spLocks noGrp="1"/>
          </p:cNvSpPr>
          <p:nvPr>
            <p:ph type="sldNum" sz="quarter" idx="12"/>
          </p:nvPr>
        </p:nvSpPr>
        <p:spPr bwMode="auto">
          <a:xfrm>
            <a:off x="8077200" y="6243638"/>
            <a:ext cx="2133600" cy="457200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>
              <a:buNone/>
            </a:pPr>
            <a:fld id="{9A0DB2DC-4C9A-4742-B13C-FB6460FD3503}" type="slidenum">
              <a:rPr lang="en-US" altLang="zh-CN" sz="1200" dirty="0">
                <a:latin typeface="Garamond" panose="02020404030301010803" pitchFamily="18" charset="0"/>
              </a:rPr>
              <a:t>44</a:t>
            </a:fld>
            <a:endParaRPr lang="en-US" altLang="zh-CN" sz="1200" dirty="0">
              <a:latin typeface="Garamond" panose="02020404030301010803" pitchFamily="18" charset="0"/>
            </a:endParaRPr>
          </a:p>
        </p:txBody>
      </p:sp>
      <p:sp>
        <p:nvSpPr>
          <p:cNvPr id="48131" name="Rectangle 3"/>
          <p:cNvSpPr>
            <a:spLocks noGrp="1"/>
          </p:cNvSpPr>
          <p:nvPr>
            <p:ph idx="1"/>
          </p:nvPr>
        </p:nvSpPr>
        <p:spPr>
          <a:xfrm>
            <a:off x="1981200" y="404813"/>
            <a:ext cx="5338763" cy="5976937"/>
          </a:xfrm>
          <a:solidFill>
            <a:schemeClr val="accent1">
              <a:alpha val="100000"/>
            </a:schemeClr>
          </a:solidFill>
        </p:spPr>
        <p:txBody>
          <a:bodyPr vert="horz" wrap="square" lIns="91440" tIns="45720" rIns="91440" bIns="45720" anchor="t" anchorCtr="0"/>
          <a:lstStyle/>
          <a:p>
            <a:pPr eaLnBrk="1" hangingPunct="1">
              <a:lnSpc>
                <a:spcPct val="80000"/>
              </a:lnSpc>
              <a:buNone/>
            </a:pPr>
            <a:r>
              <a:rPr lang="en-US" altLang="zh-CN" sz="1600" b="1" dirty="0"/>
              <a:t>&lt;style type="text/css"&gt;</a:t>
            </a:r>
          </a:p>
          <a:p>
            <a:pPr eaLnBrk="1" hangingPunct="1">
              <a:lnSpc>
                <a:spcPct val="80000"/>
              </a:lnSpc>
              <a:buNone/>
            </a:pPr>
            <a:endParaRPr lang="en-US" altLang="zh-CN" sz="1600" b="1" dirty="0"/>
          </a:p>
          <a:p>
            <a:pPr eaLnBrk="1" hangingPunct="1">
              <a:lnSpc>
                <a:spcPct val="80000"/>
              </a:lnSpc>
              <a:buNone/>
            </a:pPr>
            <a:r>
              <a:rPr lang="zh-CN" altLang="en-US" sz="1600" b="1" dirty="0"/>
              <a:t>请填写</a:t>
            </a:r>
            <a:r>
              <a:rPr lang="en-US" altLang="zh-CN" sz="1600" b="1" dirty="0"/>
              <a:t>css</a:t>
            </a:r>
            <a:r>
              <a:rPr lang="zh-CN" altLang="en-US" sz="1600" b="1" dirty="0"/>
              <a:t>样式</a:t>
            </a:r>
            <a:endParaRPr lang="en-US" altLang="zh-CN" sz="1600" b="1" dirty="0"/>
          </a:p>
          <a:p>
            <a:pPr eaLnBrk="1" hangingPunct="1">
              <a:lnSpc>
                <a:spcPct val="80000"/>
              </a:lnSpc>
              <a:buNone/>
            </a:pPr>
            <a:endParaRPr lang="en-US" altLang="zh-CN" sz="1600" b="1" dirty="0"/>
          </a:p>
          <a:p>
            <a:pPr eaLnBrk="1" hangingPunct="1">
              <a:lnSpc>
                <a:spcPct val="80000"/>
              </a:lnSpc>
              <a:buNone/>
            </a:pPr>
            <a:r>
              <a:rPr lang="en-US" altLang="zh-CN" sz="1600" b="1" dirty="0"/>
              <a:t>&lt;/style&gt;</a:t>
            </a:r>
          </a:p>
          <a:p>
            <a:pPr eaLnBrk="1" hangingPunct="1">
              <a:lnSpc>
                <a:spcPct val="80000"/>
              </a:lnSpc>
              <a:buNone/>
            </a:pPr>
            <a:r>
              <a:rPr lang="en-US" altLang="zh-CN" sz="1600" b="1" dirty="0"/>
              <a:t>&lt;/head&gt;</a:t>
            </a:r>
          </a:p>
          <a:p>
            <a:pPr eaLnBrk="1" hangingPunct="1">
              <a:lnSpc>
                <a:spcPct val="80000"/>
              </a:lnSpc>
              <a:buNone/>
            </a:pPr>
            <a:r>
              <a:rPr lang="en-US" altLang="zh-CN" sz="1600" b="1" dirty="0"/>
              <a:t>&lt;body&gt;</a:t>
            </a:r>
          </a:p>
          <a:p>
            <a:pPr lvl="1" eaLnBrk="1" hangingPunct="1">
              <a:lnSpc>
                <a:spcPct val="80000"/>
              </a:lnSpc>
              <a:buNone/>
            </a:pPr>
            <a:r>
              <a:rPr lang="en-US" altLang="zh-CN" sz="1600" b="1" dirty="0"/>
              <a:t>&lt;h1&gt;</a:t>
            </a:r>
            <a:r>
              <a:rPr lang="zh-CN" altLang="en-US" sz="1600" b="1" dirty="0"/>
              <a:t>这是标题</a:t>
            </a:r>
            <a:r>
              <a:rPr lang="en-US" altLang="zh-CN" sz="1600" b="1" dirty="0"/>
              <a:t>1&lt;/h1&gt;</a:t>
            </a:r>
          </a:p>
          <a:p>
            <a:pPr lvl="1" eaLnBrk="1" hangingPunct="1">
              <a:lnSpc>
                <a:spcPct val="80000"/>
              </a:lnSpc>
              <a:buNone/>
            </a:pPr>
            <a:r>
              <a:rPr lang="en-US" altLang="zh-CN" sz="1600" b="1" dirty="0"/>
              <a:t>&lt;p&gt;</a:t>
            </a:r>
            <a:r>
              <a:rPr lang="zh-CN" altLang="en-US" sz="1600" b="1" dirty="0"/>
              <a:t>第一个段落。</a:t>
            </a:r>
            <a:r>
              <a:rPr lang="en-US" altLang="zh-CN" sz="1600" b="1" dirty="0"/>
              <a:t>&lt;/p&gt;</a:t>
            </a:r>
          </a:p>
          <a:p>
            <a:pPr lvl="1" eaLnBrk="1" hangingPunct="1">
              <a:lnSpc>
                <a:spcPct val="80000"/>
              </a:lnSpc>
              <a:buNone/>
            </a:pPr>
            <a:r>
              <a:rPr lang="en-US" altLang="zh-CN" sz="1600" b="1" dirty="0"/>
              <a:t>&lt;h1&gt;</a:t>
            </a:r>
            <a:r>
              <a:rPr lang="zh-CN" altLang="en-US" sz="1600" b="1" dirty="0"/>
              <a:t>这是标题</a:t>
            </a:r>
            <a:r>
              <a:rPr lang="en-US" altLang="zh-CN" sz="1600" b="1" dirty="0"/>
              <a:t>1&lt;/h1&gt;</a:t>
            </a:r>
          </a:p>
          <a:p>
            <a:pPr lvl="1" eaLnBrk="1" hangingPunct="1">
              <a:lnSpc>
                <a:spcPct val="80000"/>
              </a:lnSpc>
              <a:buNone/>
            </a:pPr>
            <a:r>
              <a:rPr lang="en-US" altLang="zh-CN" sz="1600" b="1" dirty="0"/>
              <a:t>&lt;p&gt;</a:t>
            </a:r>
            <a:r>
              <a:rPr lang="zh-CN" altLang="en-US" sz="1600" b="1" dirty="0"/>
              <a:t>第一个段落。</a:t>
            </a:r>
            <a:r>
              <a:rPr lang="en-US" altLang="zh-CN" sz="1600" b="1" dirty="0"/>
              <a:t>&lt;/p&gt;</a:t>
            </a:r>
          </a:p>
          <a:p>
            <a:pPr lvl="1" eaLnBrk="1" hangingPunct="1">
              <a:lnSpc>
                <a:spcPct val="80000"/>
              </a:lnSpc>
              <a:buNone/>
            </a:pPr>
            <a:r>
              <a:rPr lang="en-US" altLang="zh-CN" sz="1600" b="1" dirty="0"/>
              <a:t>&lt;h1&gt;</a:t>
            </a:r>
            <a:r>
              <a:rPr lang="zh-CN" altLang="en-US" sz="1600" b="1" dirty="0"/>
              <a:t>这是标题</a:t>
            </a:r>
            <a:r>
              <a:rPr lang="en-US" altLang="zh-CN" sz="1600" b="1" dirty="0"/>
              <a:t>1&lt;/h1&gt;</a:t>
            </a:r>
          </a:p>
          <a:p>
            <a:pPr lvl="1" eaLnBrk="1" hangingPunct="1">
              <a:lnSpc>
                <a:spcPct val="80000"/>
              </a:lnSpc>
              <a:buNone/>
            </a:pPr>
            <a:r>
              <a:rPr lang="en-US" altLang="zh-CN" sz="1600" b="1" dirty="0"/>
              <a:t>&lt;p&gt;</a:t>
            </a:r>
            <a:r>
              <a:rPr lang="zh-CN" altLang="en-US" sz="1600" b="1" dirty="0"/>
              <a:t>第一个段落。</a:t>
            </a:r>
            <a:r>
              <a:rPr lang="en-US" altLang="zh-CN" sz="1600" b="1" dirty="0"/>
              <a:t>&lt;/p&gt;</a:t>
            </a:r>
          </a:p>
          <a:p>
            <a:pPr lvl="1" eaLnBrk="1" hangingPunct="1">
              <a:lnSpc>
                <a:spcPct val="80000"/>
              </a:lnSpc>
              <a:buNone/>
            </a:pPr>
            <a:r>
              <a:rPr lang="en-US" altLang="zh-CN" sz="1600" b="1" dirty="0"/>
              <a:t>&lt;h1&gt;</a:t>
            </a:r>
            <a:r>
              <a:rPr lang="zh-CN" altLang="en-US" sz="1600" b="1" dirty="0"/>
              <a:t>这是标题</a:t>
            </a:r>
            <a:r>
              <a:rPr lang="en-US" altLang="zh-CN" sz="1600" b="1" dirty="0"/>
              <a:t>1&lt;/h1&gt;</a:t>
            </a:r>
          </a:p>
          <a:p>
            <a:pPr lvl="1" eaLnBrk="1" hangingPunct="1">
              <a:lnSpc>
                <a:spcPct val="80000"/>
              </a:lnSpc>
              <a:buNone/>
            </a:pPr>
            <a:r>
              <a:rPr lang="en-US" altLang="zh-CN" sz="1600" b="1" dirty="0"/>
              <a:t>&lt;p&gt;</a:t>
            </a:r>
            <a:r>
              <a:rPr lang="zh-CN" altLang="en-US" sz="1600" b="1" dirty="0"/>
              <a:t>第一个段落。</a:t>
            </a:r>
            <a:r>
              <a:rPr lang="en-US" altLang="zh-CN" sz="1600" b="1" dirty="0"/>
              <a:t>&lt;/p&gt;</a:t>
            </a:r>
          </a:p>
          <a:p>
            <a:pPr lvl="1" eaLnBrk="1" hangingPunct="1">
              <a:lnSpc>
                <a:spcPct val="80000"/>
              </a:lnSpc>
              <a:buNone/>
            </a:pPr>
            <a:r>
              <a:rPr lang="en-US" altLang="zh-CN" sz="1600" b="1" dirty="0"/>
              <a:t>&lt;h1&gt;</a:t>
            </a:r>
            <a:r>
              <a:rPr lang="zh-CN" altLang="en-US" sz="1600" b="1" dirty="0"/>
              <a:t>这是标题</a:t>
            </a:r>
            <a:r>
              <a:rPr lang="en-US" altLang="zh-CN" sz="1600" b="1" dirty="0"/>
              <a:t>1&lt;/h1&gt;</a:t>
            </a:r>
          </a:p>
          <a:p>
            <a:pPr lvl="1" eaLnBrk="1" hangingPunct="1">
              <a:lnSpc>
                <a:spcPct val="80000"/>
              </a:lnSpc>
              <a:buNone/>
            </a:pPr>
            <a:r>
              <a:rPr lang="en-US" altLang="zh-CN" sz="1600" b="1" dirty="0"/>
              <a:t>&lt;p&gt;</a:t>
            </a:r>
            <a:r>
              <a:rPr lang="zh-CN" altLang="en-US" sz="1600" b="1" dirty="0"/>
              <a:t>第一个段落。</a:t>
            </a:r>
            <a:r>
              <a:rPr lang="en-US" altLang="zh-CN" sz="1600" b="1" dirty="0"/>
              <a:t>&lt;/p&gt;</a:t>
            </a:r>
          </a:p>
          <a:p>
            <a:pPr eaLnBrk="1" hangingPunct="1">
              <a:lnSpc>
                <a:spcPct val="80000"/>
              </a:lnSpc>
              <a:buNone/>
            </a:pPr>
            <a:r>
              <a:rPr lang="en-US" altLang="zh-CN" sz="1600" b="1" dirty="0"/>
              <a:t>&lt;/body&gt;</a:t>
            </a:r>
            <a:endParaRPr lang="zh-CN" altLang="en-US" sz="1600" b="1" dirty="0"/>
          </a:p>
        </p:txBody>
      </p:sp>
      <p:pic>
        <p:nvPicPr>
          <p:cNvPr id="48132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8888" y="404813"/>
            <a:ext cx="2066925" cy="51339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 txBox="1">
            <a:spLocks noGrp="1"/>
          </p:cNvSpPr>
          <p:nvPr>
            <p:ph type="sldNum" sz="quarter" idx="12"/>
          </p:nvPr>
        </p:nvSpPr>
        <p:spPr bwMode="auto">
          <a:xfrm>
            <a:off x="8077200" y="6243638"/>
            <a:ext cx="2133600" cy="457200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>
              <a:buNone/>
            </a:pPr>
            <a:fld id="{9A0DB2DC-4C9A-4742-B13C-FB6460FD3503}" type="slidenum">
              <a:rPr lang="en-US" altLang="zh-CN" sz="1200" dirty="0">
                <a:latin typeface="Garamond" panose="02020404030301010803" pitchFamily="18" charset="0"/>
              </a:rPr>
              <a:t>45</a:t>
            </a:fld>
            <a:endParaRPr lang="en-US" altLang="zh-CN" sz="1200" dirty="0">
              <a:latin typeface="Garamond" panose="02020404030301010803" pitchFamily="18" charset="0"/>
            </a:endParaRPr>
          </a:p>
        </p:txBody>
      </p:sp>
      <p:sp>
        <p:nvSpPr>
          <p:cNvPr id="33795" name="Rectangle 2"/>
          <p:cNvSpPr>
            <a:spLocks noGrp="1" noChangeArrowheads="1"/>
          </p:cNvSpPr>
          <p:nvPr>
            <p:ph idx="1"/>
          </p:nvPr>
        </p:nvSpPr>
        <p:spPr>
          <a:xfrm>
            <a:off x="1919288" y="260350"/>
            <a:ext cx="8229600" cy="5438775"/>
          </a:xfrm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kumimoji="0" lang="zh-CN" altLang="en-US" sz="4400" b="0" i="0" u="none" strike="noStrike" kern="0" cap="none" spc="0" normalizeH="0" baseline="0" noProof="0" dirty="0">
                <a:ln>
                  <a:noFill/>
                </a:ln>
                <a:solidFill>
                  <a:srgbClr val="3399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（</a:t>
            </a:r>
            <a:r>
              <a:rPr kumimoji="0" lang="en-US" altLang="en-US" sz="4400" b="0" i="0" u="none" strike="noStrike" kern="0" cap="none" spc="0" normalizeH="0" baseline="0" noProof="0" dirty="0">
                <a:ln>
                  <a:noFill/>
                </a:ln>
                <a:solidFill>
                  <a:srgbClr val="3399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14</a:t>
            </a:r>
            <a:r>
              <a:rPr kumimoji="0" lang="zh-CN" altLang="en-US" sz="4400" b="0" i="0" u="none" strike="noStrike" kern="0" cap="none" spc="0" normalizeH="0" baseline="0" noProof="0" dirty="0">
                <a:ln>
                  <a:noFill/>
                </a:ln>
                <a:solidFill>
                  <a:srgbClr val="3399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）</a:t>
            </a:r>
            <a:r>
              <a:rPr kumimoji="0" lang="en-US" altLang="en-US" sz="4400" b="0" i="0" u="none" strike="noStrike" kern="0" cap="none" spc="0" normalizeH="0" baseline="0" noProof="0" dirty="0">
                <a:ln>
                  <a:noFill/>
                </a:ln>
                <a:solidFill>
                  <a:srgbClr val="3399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altLang="zh-CN" sz="4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UI</a:t>
            </a:r>
            <a:r>
              <a:rPr kumimoji="0" lang="zh-CN" altLang="en-US" sz="4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元素状态伪类选择符</a:t>
            </a:r>
            <a:r>
              <a: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：用于选择处于特定状态（已启用、已禁用或已选择）的</a:t>
            </a: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UI</a:t>
            </a:r>
            <a:r>
              <a: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元素（表单控件，如单选按钮或复选框）。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/>
            </a:pPr>
            <a:endParaRPr kumimoji="0" lang="zh-CN" altLang="en-US" sz="28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/>
            </a:pPr>
            <a:endParaRPr kumimoji="0" lang="zh-CN" altLang="en-US" sz="28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/>
            </a:pPr>
            <a:endParaRPr kumimoji="0" lang="zh-CN" altLang="en-US" sz="28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/>
            </a:pPr>
            <a:r>
              <a: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求反伪类</a:t>
            </a: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: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/>
            </a:pPr>
            <a:endParaRPr kumimoji="0" lang="en-US" altLang="zh-CN" sz="28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669925" marR="0" lvl="1" indent="-325755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/>
            </a:pP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</a:endParaRPr>
          </a:p>
        </p:txBody>
      </p:sp>
      <p:pic>
        <p:nvPicPr>
          <p:cNvPr id="4915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3750" y="1916113"/>
            <a:ext cx="8172450" cy="9779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915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3750" y="3933825"/>
            <a:ext cx="8135938" cy="36671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9158" name="Text Box 7"/>
          <p:cNvSpPr txBox="1"/>
          <p:nvPr/>
        </p:nvSpPr>
        <p:spPr>
          <a:xfrm>
            <a:off x="2855913" y="4652963"/>
            <a:ext cx="6804025" cy="460375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txBody>
          <a:bodyPr wrap="none">
            <a:spAutoFit/>
          </a:bodyPr>
          <a:lstStyle/>
          <a:p>
            <a:r>
              <a:rPr lang="zh-CN" altLang="en-US" dirty="0">
                <a:latin typeface="Arial" panose="020B0604020202020204" pitchFamily="34" charset="0"/>
              </a:rPr>
              <a:t>*</a:t>
            </a:r>
            <a:r>
              <a:rPr lang="en-US" altLang="zh-CN" dirty="0">
                <a:latin typeface="Arial" panose="020B0604020202020204" pitchFamily="34" charset="0"/>
              </a:rPr>
              <a:t>:not(iframe)    /*</a:t>
            </a:r>
            <a:r>
              <a:rPr lang="zh-CN" altLang="en-US" dirty="0">
                <a:latin typeface="Arial" panose="020B0604020202020204" pitchFamily="34" charset="0"/>
              </a:rPr>
              <a:t>匹配所有元素，除了</a:t>
            </a:r>
            <a:r>
              <a:rPr lang="en-US" altLang="zh-CN" dirty="0">
                <a:latin typeface="Arial" panose="020B0604020202020204" pitchFamily="34" charset="0"/>
              </a:rPr>
              <a:t>iframe</a:t>
            </a:r>
            <a:r>
              <a:rPr lang="zh-CN" altLang="en-US" dirty="0">
                <a:latin typeface="Arial" panose="020B0604020202020204" pitchFamily="34" charset="0"/>
              </a:rPr>
              <a:t>之外*</a:t>
            </a:r>
            <a:r>
              <a:rPr lang="en-US" altLang="zh-CN" dirty="0">
                <a:latin typeface="Arial" panose="020B0604020202020204" pitchFamily="34" charset="0"/>
              </a:rPr>
              <a:t>/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5"/>
          <p:cNvSpPr txBox="1">
            <a:spLocks noGrp="1"/>
          </p:cNvSpPr>
          <p:nvPr>
            <p:ph type="sldNum" sz="quarter" idx="12"/>
          </p:nvPr>
        </p:nvSpPr>
        <p:spPr bwMode="auto">
          <a:xfrm>
            <a:off x="8077200" y="6243638"/>
            <a:ext cx="2133600" cy="457200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>
              <a:buNone/>
            </a:pPr>
            <a:fld id="{9A0DB2DC-4C9A-4742-B13C-FB6460FD3503}" type="slidenum">
              <a:rPr lang="en-US" altLang="zh-CN" sz="1200" dirty="0">
                <a:latin typeface="Garamond" panose="02020404030301010803" pitchFamily="18" charset="0"/>
              </a:rPr>
              <a:t>46</a:t>
            </a:fld>
            <a:endParaRPr lang="en-US" altLang="zh-CN" sz="1200" dirty="0">
              <a:latin typeface="Garamond" panose="02020404030301010803" pitchFamily="18" charset="0"/>
            </a:endParaRPr>
          </a:p>
        </p:txBody>
      </p:sp>
      <p:sp>
        <p:nvSpPr>
          <p:cNvPr id="50179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t" anchorCtr="0"/>
          <a:lstStyle/>
          <a:p>
            <a:pPr eaLnBrk="1" hangingPunct="1"/>
            <a:endParaRPr lang="zh-CN" altLang="en-US" dirty="0"/>
          </a:p>
        </p:txBody>
      </p:sp>
      <p:sp>
        <p:nvSpPr>
          <p:cNvPr id="50180" name="Rectangle 3"/>
          <p:cNvSpPr>
            <a:spLocks noGrp="1"/>
          </p:cNvSpPr>
          <p:nvPr>
            <p:ph idx="1"/>
          </p:nvPr>
        </p:nvSpPr>
        <p:spPr/>
        <p:txBody>
          <a:bodyPr vert="horz" wrap="square" lIns="91440" tIns="45720" rIns="91440" bIns="45720" anchor="t" anchorCtr="0"/>
          <a:lstStyle/>
          <a:p>
            <a:pPr eaLnBrk="1" hangingPunct="1"/>
            <a:endParaRPr lang="zh-CN" altLang="en-US" dirty="0"/>
          </a:p>
        </p:txBody>
      </p:sp>
      <p:pic>
        <p:nvPicPr>
          <p:cNvPr id="50181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9288" y="0"/>
            <a:ext cx="8458200" cy="6453188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内容占位符 2"/>
          <p:cNvSpPr>
            <a:spLocks noGrp="1"/>
          </p:cNvSpPr>
          <p:nvPr>
            <p:ph idx="1"/>
          </p:nvPr>
        </p:nvSpPr>
        <p:spPr>
          <a:xfrm>
            <a:off x="2135188" y="1268413"/>
            <a:ext cx="7769225" cy="4740275"/>
          </a:xfrm>
        </p:spPr>
        <p:txBody>
          <a:bodyPr vert="horz" wrap="square" lIns="91440" tIns="45720" rIns="91440" bIns="45720" anchor="t" anchorCtr="0"/>
          <a:lstStyle/>
          <a:p>
            <a:pPr marL="440055" indent="-440055" eaLnBrk="1" hangingPunct="1">
              <a:buNone/>
            </a:pPr>
            <a:r>
              <a:rPr lang="en-US" altLang="zh-CN" b="1" dirty="0"/>
              <a:t>CSS</a:t>
            </a:r>
            <a:r>
              <a:rPr lang="zh-CN" altLang="en-US" b="1" dirty="0"/>
              <a:t>中的单位和值</a:t>
            </a:r>
          </a:p>
          <a:p>
            <a:pPr marL="440055" indent="-440055" eaLnBrk="1" hangingPunct="1">
              <a:buFontTx/>
              <a:buAutoNum type="arabicPeriod"/>
            </a:pPr>
            <a:r>
              <a:rPr lang="en-US" altLang="zh-CN" dirty="0"/>
              <a:t>16</a:t>
            </a:r>
            <a:r>
              <a:rPr lang="zh-CN" altLang="en-US" dirty="0"/>
              <a:t>进制颜色</a:t>
            </a:r>
          </a:p>
          <a:p>
            <a:pPr marL="440055" indent="-440055" eaLnBrk="1" hangingPunct="1">
              <a:buNone/>
            </a:pPr>
            <a:r>
              <a:rPr lang="zh-CN" altLang="en-US" dirty="0"/>
              <a:t>       如</a:t>
            </a:r>
            <a:r>
              <a:rPr lang="en-US" altLang="zh-CN" dirty="0"/>
              <a:t>#ffffff</a:t>
            </a:r>
            <a:r>
              <a:rPr lang="zh-CN" altLang="en-US" dirty="0"/>
              <a:t>， </a:t>
            </a:r>
            <a:r>
              <a:rPr lang="en-US" altLang="zh-CN" dirty="0"/>
              <a:t>#07dc0f</a:t>
            </a:r>
          </a:p>
          <a:p>
            <a:pPr marL="440055" indent="-440055" eaLnBrk="1" hangingPunct="1">
              <a:buFontTx/>
              <a:buAutoNum type="arabicPeriod" startAt="2"/>
            </a:pPr>
            <a:r>
              <a:rPr lang="zh-CN" altLang="en-US" dirty="0"/>
              <a:t>长度</a:t>
            </a:r>
          </a:p>
          <a:p>
            <a:pPr marL="440055" indent="-440055" eaLnBrk="1" hangingPunct="1">
              <a:buNone/>
            </a:pPr>
            <a:r>
              <a:rPr lang="en-US" altLang="zh-CN" dirty="0"/>
              <a:t>			</a:t>
            </a:r>
            <a:r>
              <a:rPr lang="zh-CN" altLang="en-US" dirty="0"/>
              <a:t>百分比</a:t>
            </a:r>
            <a:r>
              <a:rPr lang="en-US" altLang="zh-CN" dirty="0"/>
              <a:t>——</a:t>
            </a:r>
            <a:r>
              <a:rPr lang="zh-CN" altLang="en-US" dirty="0"/>
              <a:t>相对于父元素的长度</a:t>
            </a:r>
            <a:endParaRPr lang="en-US" altLang="zh-CN" dirty="0"/>
          </a:p>
          <a:p>
            <a:pPr marL="440055" indent="-440055" eaLnBrk="1" hangingPunct="1">
              <a:buNone/>
            </a:pPr>
            <a:r>
              <a:rPr lang="en-US" altLang="zh-CN" dirty="0"/>
              <a:t>			em—</a:t>
            </a:r>
            <a:r>
              <a:rPr lang="zh-CN" altLang="en-US" dirty="0"/>
              <a:t>相对于字体的</a:t>
            </a:r>
            <a:r>
              <a:rPr lang="en-US" altLang="zh-CN" dirty="0"/>
              <a:t>font-size</a:t>
            </a:r>
          </a:p>
          <a:p>
            <a:pPr marL="440055" indent="-440055" eaLnBrk="1" hangingPunct="1">
              <a:buNone/>
            </a:pPr>
            <a:r>
              <a:rPr lang="en-US" altLang="zh-CN" dirty="0"/>
              <a:t>			px— </a:t>
            </a:r>
            <a:r>
              <a:rPr lang="zh-CN" altLang="en-US" dirty="0"/>
              <a:t>像素，</a:t>
            </a:r>
            <a:r>
              <a:rPr lang="zh-CN" altLang="en-US" dirty="0">
                <a:solidFill>
                  <a:srgbClr val="FF0000"/>
                </a:solidFill>
              </a:rPr>
              <a:t>最常用</a:t>
            </a:r>
            <a:endParaRPr lang="en-US" altLang="zh-CN" dirty="0">
              <a:solidFill>
                <a:srgbClr val="FF0000"/>
              </a:solidFill>
            </a:endParaRPr>
          </a:p>
          <a:p>
            <a:pPr marL="440055" indent="-440055" eaLnBrk="1" hangingPunct="1">
              <a:buNone/>
            </a:pPr>
            <a:r>
              <a:rPr lang="en-US" altLang="zh-CN" dirty="0">
                <a:solidFill>
                  <a:srgbClr val="FF0000"/>
                </a:solidFill>
              </a:rPr>
              <a:t>			</a:t>
            </a:r>
            <a:endParaRPr lang="zh-CN" altLang="en-US" dirty="0"/>
          </a:p>
        </p:txBody>
      </p:sp>
      <p:sp>
        <p:nvSpPr>
          <p:cNvPr id="51203" name="Rectangle 2"/>
          <p:cNvSpPr>
            <a:spLocks noGrp="1" noRot="1"/>
          </p:cNvSpPr>
          <p:nvPr>
            <p:ph type="title"/>
          </p:nvPr>
        </p:nvSpPr>
        <p:spPr>
          <a:xfrm>
            <a:off x="1825625" y="381000"/>
            <a:ext cx="8540750" cy="527050"/>
          </a:xfrm>
        </p:spPr>
        <p:txBody>
          <a:bodyPr vert="horz" wrap="square" lIns="91440" tIns="45720" rIns="91440" bIns="45720" anchor="t" anchorCtr="0"/>
          <a:lstStyle/>
          <a:p>
            <a:pPr eaLnBrk="1" hangingPunct="1"/>
            <a:r>
              <a:rPr lang="zh-CN" altLang="en-US" dirty="0"/>
              <a:t>第三部分 常用</a:t>
            </a:r>
            <a:r>
              <a:rPr lang="en-US" altLang="zh-CN" dirty="0"/>
              <a:t>CSS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内容占位符 2"/>
          <p:cNvSpPr>
            <a:spLocks noGrp="1"/>
          </p:cNvSpPr>
          <p:nvPr>
            <p:ph idx="1"/>
          </p:nvPr>
        </p:nvSpPr>
        <p:spPr>
          <a:xfrm>
            <a:off x="2135188" y="404813"/>
            <a:ext cx="8078787" cy="5119687"/>
          </a:xfrm>
        </p:spPr>
        <p:txBody>
          <a:bodyPr vert="horz" wrap="square" lIns="91440" tIns="45720" rIns="91440" bIns="45720" anchor="t" anchorCtr="0"/>
          <a:lstStyle/>
          <a:p>
            <a:pPr marL="440055" indent="-440055" eaLnBrk="1" hangingPunct="1">
              <a:buNone/>
            </a:pPr>
            <a:r>
              <a:rPr lang="zh-CN" altLang="en-US" b="1" dirty="0"/>
              <a:t>常用</a:t>
            </a:r>
            <a:r>
              <a:rPr lang="en-US" altLang="zh-CN" b="1" dirty="0"/>
              <a:t>CSS</a:t>
            </a:r>
            <a:r>
              <a:rPr lang="zh-CN" altLang="en-US" b="1" dirty="0"/>
              <a:t>属性</a:t>
            </a:r>
            <a:r>
              <a:rPr lang="en-US" altLang="zh-CN" b="1" dirty="0"/>
              <a:t>介绍</a:t>
            </a:r>
          </a:p>
          <a:p>
            <a:pPr marL="440055" indent="-440055" eaLnBrk="1" hangingPunct="1">
              <a:buNone/>
            </a:pPr>
            <a:r>
              <a:rPr lang="en-US" altLang="zh-CN" dirty="0"/>
              <a:t>   1.width ；</a:t>
            </a:r>
          </a:p>
          <a:p>
            <a:pPr marL="440055" indent="-440055" eaLnBrk="1" hangingPunct="1">
              <a:buNone/>
            </a:pPr>
            <a:r>
              <a:rPr lang="en-US" altLang="zh-CN" dirty="0"/>
              <a:t>       元素宽度</a:t>
            </a:r>
            <a:r>
              <a:rPr lang="zh-CN" altLang="en-US" dirty="0"/>
              <a:t>，可以给数值，也可以给父级容器的宽度百分比</a:t>
            </a:r>
            <a:endParaRPr lang="en-US" altLang="zh-CN" dirty="0"/>
          </a:p>
          <a:p>
            <a:pPr marL="440055" indent="-440055" eaLnBrk="1" hangingPunct="1">
              <a:buNone/>
            </a:pPr>
            <a:r>
              <a:rPr lang="en-US" altLang="zh-CN" dirty="0"/>
              <a:t>   2.height</a:t>
            </a:r>
            <a:r>
              <a:rPr lang="zh-CN" altLang="en-US" dirty="0"/>
              <a:t>：</a:t>
            </a:r>
            <a:r>
              <a:rPr lang="en-US" altLang="zh-CN" dirty="0"/>
              <a:t>元素高度</a:t>
            </a:r>
          </a:p>
          <a:p>
            <a:pPr marL="440055" indent="-440055" eaLnBrk="1" hangingPunct="1">
              <a:buNone/>
            </a:pPr>
            <a:r>
              <a:rPr lang="en-US" altLang="zh-CN" dirty="0"/>
              <a:t>   3.background-color:  </a:t>
            </a:r>
            <a:r>
              <a:rPr lang="zh-CN" altLang="en-US" dirty="0"/>
              <a:t>元素背景色</a:t>
            </a:r>
            <a:endParaRPr lang="en-US" altLang="zh-CN" dirty="0"/>
          </a:p>
          <a:p>
            <a:pPr marL="440055" indent="-440055" eaLnBrk="1" hangingPunct="1">
              <a:buNone/>
            </a:pPr>
            <a:r>
              <a:rPr lang="en-US" altLang="zh-CN" dirty="0"/>
              <a:t>   4.color:   </a:t>
            </a:r>
            <a:r>
              <a:rPr lang="zh-CN" altLang="en-US" dirty="0"/>
              <a:t>元素文字的颜色</a:t>
            </a:r>
            <a:endParaRPr lang="en-US" altLang="zh-CN" dirty="0"/>
          </a:p>
          <a:p>
            <a:pPr marL="440055" indent="-440055" eaLnBrk="1" hangingPunct="1">
              <a:buNone/>
            </a:pPr>
            <a:r>
              <a:rPr lang="en-US" altLang="zh-CN" dirty="0"/>
              <a:t>   5.border: </a:t>
            </a:r>
            <a:r>
              <a:rPr lang="zh-CN" altLang="en-US" dirty="0"/>
              <a:t>设置元素的边框</a:t>
            </a:r>
            <a:endParaRPr lang="en-US" altLang="zh-CN" dirty="0"/>
          </a:p>
          <a:p>
            <a:pPr marL="440055" indent="-440055" eaLnBrk="1" hangingPunct="1">
              <a:buNone/>
            </a:pPr>
            <a:r>
              <a:rPr lang="en-US" altLang="zh-CN" dirty="0"/>
              <a:t>      </a:t>
            </a:r>
            <a:r>
              <a:rPr lang="en-US" altLang="zh-CN" b="1" i="1" dirty="0">
                <a:solidFill>
                  <a:srgbClr val="FF0000"/>
                </a:solidFill>
              </a:rPr>
              <a:t>border: 1px solid red;</a:t>
            </a:r>
            <a:r>
              <a:rPr lang="en-US" altLang="zh-CN" dirty="0"/>
              <a:t> // </a:t>
            </a:r>
            <a:r>
              <a:rPr lang="zh-CN" altLang="en-US" dirty="0"/>
              <a:t>元素边框为实线，宽度</a:t>
            </a:r>
            <a:r>
              <a:rPr lang="en-US" altLang="zh-CN" dirty="0"/>
              <a:t>1px</a:t>
            </a:r>
            <a:r>
              <a:rPr lang="zh-CN" altLang="en-US" dirty="0"/>
              <a:t>，红色</a:t>
            </a:r>
            <a:endParaRPr lang="en-US" altLang="zh-CN" dirty="0"/>
          </a:p>
          <a:p>
            <a:pPr marL="440055" indent="-440055" eaLnBrk="1" hangingPunct="1">
              <a:buNone/>
            </a:pPr>
            <a:r>
              <a:rPr lang="en-US" altLang="zh-CN" dirty="0"/>
              <a:t>      </a:t>
            </a:r>
            <a:r>
              <a:rPr lang="en-US" altLang="zh-CN" b="1" i="1" dirty="0">
                <a:solidFill>
                  <a:srgbClr val="FF0000"/>
                </a:solidFill>
              </a:rPr>
              <a:t>border:0</a:t>
            </a:r>
            <a:r>
              <a:rPr lang="zh-CN" altLang="en-US" b="1" i="1" dirty="0">
                <a:solidFill>
                  <a:srgbClr val="FF0000"/>
                </a:solidFill>
              </a:rPr>
              <a:t>；</a:t>
            </a:r>
            <a:r>
              <a:rPr lang="en-US" altLang="zh-CN" dirty="0"/>
              <a:t>//</a:t>
            </a:r>
            <a:r>
              <a:rPr lang="zh-CN" altLang="en-US" dirty="0"/>
              <a:t>控制元素无边框</a:t>
            </a:r>
            <a:endParaRPr lang="en-US" altLang="zh-CN" dirty="0"/>
          </a:p>
          <a:p>
            <a:pPr marL="440055" indent="-440055" eaLnBrk="1" hangingPunct="1">
              <a:buNone/>
            </a:pPr>
            <a:endParaRPr lang="zh-CN" altLang="en-US" dirty="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内容占位符 2"/>
          <p:cNvSpPr>
            <a:spLocks noGrp="1"/>
          </p:cNvSpPr>
          <p:nvPr>
            <p:ph idx="1"/>
          </p:nvPr>
        </p:nvSpPr>
        <p:spPr>
          <a:xfrm>
            <a:off x="1992313" y="673100"/>
            <a:ext cx="8675688" cy="5119688"/>
          </a:xfrm>
        </p:spPr>
        <p:txBody>
          <a:bodyPr vert="horz" wrap="square" lIns="91440" tIns="45720" rIns="91440" bIns="45720" numCol="1" anchor="t" anchorCtr="0" compatLnSpc="1"/>
          <a:lstStyle/>
          <a:p>
            <a:pPr marL="440690" marR="0" lvl="0" indent="-44069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kumimoji="0" lang="en-US" altLang="zh-CN" sz="3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6.margin</a:t>
            </a:r>
            <a:r>
              <a:rPr kumimoji="0" lang="zh-CN" altLang="en-US" sz="3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：</a:t>
            </a:r>
            <a:r>
              <a:rPr kumimoji="0" lang="en-US" altLang="zh-CN" sz="3000" b="0" i="0" u="none" strike="noStrike" kern="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元素</a:t>
            </a:r>
            <a:r>
              <a:rPr kumimoji="0" lang="zh-CN" altLang="en-US" sz="3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的外边距</a:t>
            </a:r>
            <a:endParaRPr kumimoji="0" lang="en-US" altLang="zh-CN" sz="30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kumimoji="0" lang="en-US" altLang="zh-CN" sz="3000" b="0" i="1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    </a:t>
            </a:r>
            <a:r>
              <a:rPr kumimoji="0" lang="en-US" altLang="zh-CN" sz="3000" b="0" i="1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maring</a:t>
            </a:r>
            <a:r>
              <a:rPr kumimoji="0" lang="en-US" altLang="zh-CN" sz="3000" b="0" i="1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: 1px;</a:t>
            </a:r>
            <a:r>
              <a:rPr kumimoji="0" lang="en-US" altLang="zh-CN" sz="3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//</a:t>
            </a:r>
            <a:r>
              <a:rPr kumimoji="0" lang="zh-CN" altLang="en-US" sz="3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所有边距为</a:t>
            </a:r>
            <a:r>
              <a:rPr kumimoji="0" lang="en-US" altLang="zh-CN" sz="3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1px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kumimoji="0" lang="en-US" altLang="zh-CN" sz="3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    </a:t>
            </a:r>
            <a:r>
              <a:rPr kumimoji="0" lang="en-US" altLang="zh-CN" sz="3000" b="0" i="1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margin:2px 4px;//</a:t>
            </a:r>
            <a:r>
              <a:rPr kumimoji="0" lang="zh-CN" altLang="en-US" sz="3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上下边距为</a:t>
            </a:r>
            <a:r>
              <a:rPr kumimoji="0" lang="en-US" altLang="zh-CN" sz="3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2px,</a:t>
            </a:r>
            <a:r>
              <a:rPr kumimoji="0" lang="zh-CN" altLang="en-US" sz="3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左右为</a:t>
            </a:r>
            <a:r>
              <a:rPr kumimoji="0" lang="en-US" altLang="zh-CN" sz="3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4px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kumimoji="0" lang="en-US" altLang="zh-CN" sz="3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    </a:t>
            </a:r>
            <a:r>
              <a:rPr kumimoji="0" lang="en-US" altLang="zh-CN" sz="3000" b="0" i="1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margin:2px 4px 5px;//</a:t>
            </a:r>
            <a:r>
              <a:rPr kumimoji="0" lang="zh-CN" altLang="en-US" sz="3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上边距为</a:t>
            </a:r>
            <a:r>
              <a:rPr kumimoji="0" lang="en-US" altLang="zh-CN" sz="3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2px,</a:t>
            </a:r>
            <a:r>
              <a:rPr kumimoji="0" lang="zh-CN" altLang="en-US" sz="3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左右为</a:t>
            </a:r>
            <a:r>
              <a:rPr kumimoji="0" lang="en-US" altLang="zh-CN" sz="3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4px,</a:t>
            </a:r>
            <a:r>
              <a:rPr kumimoji="0" lang="zh-CN" altLang="en-US" sz="3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下边距为</a:t>
            </a:r>
            <a:r>
              <a:rPr kumimoji="0" lang="en-US" altLang="zh-CN" sz="3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5px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kumimoji="0" lang="en-US" altLang="zh-CN" sz="3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    </a:t>
            </a:r>
            <a:r>
              <a:rPr kumimoji="0" lang="en-US" altLang="zh-CN" sz="3000" b="0" i="1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margin:2px 4px 3px 5px;//</a:t>
            </a:r>
            <a:r>
              <a:rPr kumimoji="0" lang="zh-CN" altLang="en-US" sz="3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上边距为</a:t>
            </a:r>
            <a:r>
              <a:rPr kumimoji="0" lang="en-US" altLang="zh-CN" sz="3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2px,</a:t>
            </a:r>
            <a:r>
              <a:rPr kumimoji="0" lang="zh-CN" altLang="en-US" sz="3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右为</a:t>
            </a:r>
            <a:r>
              <a:rPr kumimoji="0" lang="en-US" altLang="zh-CN" sz="3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4px</a:t>
            </a:r>
            <a:r>
              <a:rPr kumimoji="0" lang="zh-CN" altLang="en-US" sz="3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，下为</a:t>
            </a:r>
            <a:r>
              <a:rPr kumimoji="0" lang="en-US" altLang="zh-CN" sz="3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3px,</a:t>
            </a:r>
            <a:r>
              <a:rPr kumimoji="0" lang="zh-CN" altLang="en-US" sz="3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左为</a:t>
            </a:r>
            <a:r>
              <a:rPr kumimoji="0" lang="en-US" altLang="zh-CN" sz="3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5px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kumimoji="0" lang="en-US" altLang="zh-CN" sz="3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    </a:t>
            </a:r>
            <a:r>
              <a:rPr kumimoji="0" lang="en-US" altLang="zh-CN" sz="3000" b="0" i="1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maring:0 auto</a:t>
            </a:r>
            <a:r>
              <a:rPr kumimoji="0" lang="zh-CN" altLang="en-US" sz="3000" b="0" i="1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；</a:t>
            </a:r>
            <a:r>
              <a:rPr kumimoji="0" lang="en-US" altLang="zh-CN" sz="3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//</a:t>
            </a:r>
            <a:r>
              <a:rPr kumimoji="0" lang="zh-CN" altLang="en-US" sz="3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上下边距为</a:t>
            </a:r>
            <a:r>
              <a:rPr kumimoji="0" lang="en-US" altLang="zh-CN" sz="3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0</a:t>
            </a:r>
            <a:r>
              <a:rPr kumimoji="0" lang="zh-CN" altLang="en-US" sz="3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，左右根据容器宽度自动计算，常用于自动居中</a:t>
            </a:r>
            <a:endParaRPr kumimoji="0" lang="en-US" altLang="zh-CN" sz="30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None/>
              <a:defRPr/>
            </a:pPr>
            <a:endParaRPr kumimoji="0" lang="en-US" altLang="zh-CN" sz="30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kumimoji="0" lang="en-US" altLang="zh-CN" sz="3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   </a:t>
            </a:r>
            <a:r>
              <a:rPr kumimoji="0" lang="zh-CN" altLang="en-US" sz="3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也可单独使用</a:t>
            </a:r>
            <a:r>
              <a:rPr kumimoji="0" lang="en-US" altLang="zh-CN" sz="3000" b="1" i="1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magrin</a:t>
            </a:r>
            <a:r>
              <a:rPr kumimoji="0" lang="en-US" altLang="zh-CN" sz="3000" b="1" i="1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-top</a:t>
            </a:r>
            <a:r>
              <a:rPr kumimoji="0" lang="zh-CN" altLang="en-US" sz="3000" b="1" i="1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、</a:t>
            </a:r>
            <a:r>
              <a:rPr kumimoji="0" lang="en-US" altLang="zh-CN" sz="3000" b="1" i="1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margin-bottom</a:t>
            </a:r>
            <a:r>
              <a:rPr kumimoji="0" lang="zh-CN" altLang="en-US" sz="3000" b="1" i="1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、</a:t>
            </a:r>
            <a:r>
              <a:rPr kumimoji="0" lang="en-US" altLang="zh-CN" sz="3000" b="1" i="1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margin-left</a:t>
            </a:r>
            <a:r>
              <a:rPr kumimoji="0" lang="zh-CN" altLang="en-US" sz="3000" b="1" i="1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、</a:t>
            </a:r>
            <a:r>
              <a:rPr kumimoji="0" lang="en-US" altLang="zh-CN" sz="3000" b="1" i="1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margin-right</a:t>
            </a:r>
            <a:r>
              <a:rPr kumimoji="0" lang="zh-CN" altLang="en-US" sz="3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来定义</a:t>
            </a:r>
            <a:endParaRPr kumimoji="0" lang="en-US" altLang="zh-CN" sz="30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kumimoji="0" lang="en-US" altLang="zh-CN" sz="3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   </a:t>
            </a:r>
            <a:endParaRPr kumimoji="0" lang="zh-CN" altLang="en-US" sz="30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440690" marR="0" lvl="0" indent="-44069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None/>
              <a:defRPr/>
            </a:pPr>
            <a:endParaRPr kumimoji="0" lang="en-US" altLang="zh-CN" sz="30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440690" marR="0" lvl="0" indent="-44069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None/>
              <a:defRPr/>
            </a:pPr>
            <a:endParaRPr kumimoji="0" lang="zh-CN" altLang="en-US" sz="30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3"/>
          <p:cNvSpPr txBox="1">
            <a:spLocks noGrp="1"/>
          </p:cNvSpPr>
          <p:nvPr>
            <p:ph type="sldNum" sz="quarter" idx="12"/>
          </p:nvPr>
        </p:nvSpPr>
        <p:spPr bwMode="auto">
          <a:xfrm>
            <a:off x="8077200" y="6243638"/>
            <a:ext cx="2133600" cy="457200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>
              <a:buNone/>
            </a:pPr>
            <a:fld id="{9A0DB2DC-4C9A-4742-B13C-FB6460FD3503}" type="slidenum">
              <a:rPr lang="en-US" altLang="zh-CN" sz="1200" dirty="0">
                <a:latin typeface="Garamond" panose="02020404030301010803" pitchFamily="18" charset="0"/>
              </a:rPr>
              <a:t>5</a:t>
            </a:fld>
            <a:endParaRPr lang="en-US" altLang="zh-CN" sz="1200" dirty="0">
              <a:latin typeface="Garamond" panose="02020404030301010803" pitchFamily="18" charset="0"/>
            </a:endParaRPr>
          </a:p>
        </p:txBody>
      </p:sp>
      <p:sp>
        <p:nvSpPr>
          <p:cNvPr id="8195" name="标题 1"/>
          <p:cNvSpPr>
            <a:spLocks noGrp="1"/>
          </p:cNvSpPr>
          <p:nvPr>
            <p:ph type="title" idx="4294967295"/>
          </p:nvPr>
        </p:nvSpPr>
        <p:spPr>
          <a:xfrm>
            <a:off x="1415415" y="614045"/>
            <a:ext cx="8229600" cy="933450"/>
          </a:xfrm>
        </p:spPr>
        <p:txBody>
          <a:bodyPr vert="horz" wrap="square" lIns="91440" tIns="45720" rIns="91440" bIns="45720" anchor="ctr" anchorCtr="0"/>
          <a:lstStyle/>
          <a:p>
            <a:pPr eaLnBrk="1" hangingPunct="1"/>
            <a:r>
              <a:rPr lang="en-US" altLang="zh-CN" sz="4000" dirty="0"/>
              <a:t>CSS</a:t>
            </a:r>
            <a:r>
              <a:rPr lang="zh-CN" altLang="en-US" sz="4000" dirty="0"/>
              <a:t>经典案例展示</a:t>
            </a:r>
          </a:p>
        </p:txBody>
      </p:sp>
      <p:sp>
        <p:nvSpPr>
          <p:cNvPr id="8196" name="内容占位符 2"/>
          <p:cNvSpPr>
            <a:spLocks noGrp="1"/>
          </p:cNvSpPr>
          <p:nvPr>
            <p:ph idx="1"/>
          </p:nvPr>
        </p:nvSpPr>
        <p:spPr>
          <a:xfrm>
            <a:off x="1415415" y="1652270"/>
            <a:ext cx="9138285" cy="4225925"/>
          </a:xfrm>
        </p:spPr>
        <p:txBody>
          <a:bodyPr vert="horz" wrap="square" lIns="91440" tIns="45720" rIns="91440" bIns="45720" anchor="t" anchorCtr="0"/>
          <a:lstStyle/>
          <a:p>
            <a:pPr marL="342900" lvl="1" indent="-342900" eaLnBrk="1" hangingPunct="1">
              <a:buFontTx/>
              <a:buChar char="•"/>
            </a:pPr>
            <a:r>
              <a:rPr lang="en-US" altLang="zh-CN" b="1" dirty="0">
                <a:solidFill>
                  <a:srgbClr val="FF0000"/>
                </a:solidFill>
              </a:rPr>
              <a:t>http://www.csszengarden.com</a:t>
            </a:r>
          </a:p>
          <a:p>
            <a:pPr marL="342900" lvl="1" indent="-342900" eaLnBrk="1" hangingPunct="1">
              <a:buFontTx/>
              <a:buChar char="•"/>
            </a:pPr>
            <a:r>
              <a:rPr lang="en-US" altLang="zh-CN" b="1" dirty="0">
                <a:solidFill>
                  <a:srgbClr val="0070C0"/>
                </a:solidFill>
              </a:rPr>
              <a:t>CSS</a:t>
            </a:r>
            <a:r>
              <a:rPr lang="zh-CN" altLang="en-US" b="1" dirty="0">
                <a:solidFill>
                  <a:srgbClr val="0070C0"/>
                </a:solidFill>
              </a:rPr>
              <a:t>禅意花园</a:t>
            </a:r>
            <a:r>
              <a:rPr lang="en-US" altLang="zh-CN" b="1" dirty="0"/>
              <a:t>——</a:t>
            </a:r>
            <a:r>
              <a:rPr lang="zh-CN" altLang="en-US" b="1" dirty="0"/>
              <a:t>最负盛名的</a:t>
            </a:r>
            <a:r>
              <a:rPr lang="en-US" altLang="zh-CN" b="1" dirty="0"/>
              <a:t>CSS</a:t>
            </a:r>
            <a:r>
              <a:rPr lang="zh-CN" altLang="en-US" b="1" dirty="0"/>
              <a:t>设计陈列馆，由加拿大设计师</a:t>
            </a:r>
            <a:r>
              <a:rPr lang="en-US" altLang="zh-CN" b="1" dirty="0"/>
              <a:t>Dave Shea</a:t>
            </a:r>
            <a:r>
              <a:rPr lang="zh-CN" altLang="en-US" b="1" dirty="0"/>
              <a:t>创建，向全世界征集作品，是网页设计顶尖高手展现无穷创意的舞台。</a:t>
            </a:r>
          </a:p>
          <a:p>
            <a:pPr marL="342900" lvl="1" indent="-342900" eaLnBrk="1" hangingPunct="1">
              <a:buFontTx/>
              <a:buChar char="•"/>
            </a:pPr>
            <a:r>
              <a:rPr lang="zh-CN" altLang="en-US" b="1" dirty="0"/>
              <a:t>使用完全相同的</a:t>
            </a:r>
            <a:r>
              <a:rPr lang="en-US" altLang="zh-CN" b="1" dirty="0"/>
              <a:t>HTML</a:t>
            </a:r>
            <a:r>
              <a:rPr lang="zh-CN" altLang="en-US" b="1" dirty="0"/>
              <a:t>内容和结构，仅仅依靠</a:t>
            </a:r>
            <a:r>
              <a:rPr lang="en-US" altLang="zh-CN" b="1" dirty="0"/>
              <a:t>CSS</a:t>
            </a:r>
            <a:r>
              <a:rPr lang="zh-CN" altLang="en-US" b="1" dirty="0"/>
              <a:t>文件的不同来使网页具有截然不同的表现形式。</a:t>
            </a:r>
          </a:p>
          <a:p>
            <a:pPr eaLnBrk="1" hangingPunct="1">
              <a:buFont typeface="Wingdings" panose="05000000000000000000" pitchFamily="2" charset="2"/>
              <a:buChar char="n"/>
            </a:pPr>
            <a:endParaRPr lang="zh-CN" altLang="en-US" dirty="0"/>
          </a:p>
        </p:txBody>
      </p:sp>
      <p:sp>
        <p:nvSpPr>
          <p:cNvPr id="8198" name="Text Box 5"/>
          <p:cNvSpPr txBox="1"/>
          <p:nvPr/>
        </p:nvSpPr>
        <p:spPr>
          <a:xfrm>
            <a:off x="8183563" y="3789363"/>
            <a:ext cx="2232025" cy="460375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txBody>
          <a:bodyPr wrap="none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</a:rPr>
              <a:t>HTML</a:t>
            </a:r>
            <a:r>
              <a:rPr lang="zh-CN" altLang="en-US" dirty="0">
                <a:latin typeface="Arial" panose="020B0604020202020204" pitchFamily="34" charset="0"/>
              </a:rPr>
              <a:t>网页结构</a:t>
            </a:r>
          </a:p>
        </p:txBody>
      </p:sp>
    </p:spTree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内容占位符 2"/>
          <p:cNvSpPr>
            <a:spLocks noGrp="1"/>
          </p:cNvSpPr>
          <p:nvPr>
            <p:ph idx="1"/>
          </p:nvPr>
        </p:nvSpPr>
        <p:spPr>
          <a:xfrm>
            <a:off x="1936750" y="404813"/>
            <a:ext cx="8480425" cy="5119688"/>
          </a:xfrm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kumimoji="0" lang="en-US" altLang="zh-CN" sz="3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7. text-align</a:t>
            </a:r>
            <a:r>
              <a:rPr kumimoji="0" lang="zh-CN" altLang="en-US" sz="3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：文字对齐方式 </a:t>
            </a:r>
            <a:endParaRPr kumimoji="0" lang="en-US" altLang="zh-CN" sz="30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kumimoji="0" lang="en-US" altLang="zh-CN" sz="3000" b="1" i="1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  </a:t>
            </a:r>
            <a:r>
              <a:rPr kumimoji="0" lang="en-US" altLang="zh-CN" sz="3000" b="1" i="1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text-align:center</a:t>
            </a:r>
            <a:r>
              <a:rPr kumimoji="0" lang="en-US" altLang="zh-CN" sz="3000" b="1" i="1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; </a:t>
            </a:r>
            <a:r>
              <a:rPr kumimoji="0" lang="en-US" altLang="zh-CN" sz="3000" b="1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//  </a:t>
            </a:r>
            <a:r>
              <a:rPr kumimoji="0" lang="zh-CN" altLang="en-US" sz="3000" b="1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文字居中对齐</a:t>
            </a:r>
            <a:endParaRPr kumimoji="0" lang="en-US" altLang="zh-CN" sz="3000" b="1" i="1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kumimoji="0" lang="en-US" altLang="zh-CN" sz="3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8. background</a:t>
            </a:r>
            <a:r>
              <a:rPr kumimoji="0" lang="zh-CN" altLang="en-US" sz="3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：用于元素附加背景图片</a:t>
            </a:r>
            <a:endParaRPr kumimoji="0" lang="en-US" altLang="zh-CN" sz="30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kumimoji="0" lang="en-US" altLang="zh-CN" sz="3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  </a:t>
            </a:r>
            <a:r>
              <a:rPr kumimoji="0" lang="en-US" altLang="zh-CN" sz="2400" b="1" i="1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background:url</a:t>
            </a:r>
            <a:r>
              <a:rPr kumimoji="0" lang="en-US" altLang="zh-CN" sz="2400" b="1" i="1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(“images/test.jpg”);</a:t>
            </a:r>
            <a:r>
              <a:rPr kumimoji="0" lang="en-US" altLang="zh-CN" sz="2400" b="1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//  </a:t>
            </a:r>
            <a:r>
              <a:rPr kumimoji="0" lang="zh-CN" altLang="en-US" sz="2400" b="1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完成背景图附加</a:t>
            </a:r>
            <a:endParaRPr kumimoji="0" lang="en-US" altLang="zh-CN" sz="2400" b="1" i="1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kumimoji="0" lang="en-US" altLang="zh-CN" sz="2400" b="1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 </a:t>
            </a: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altLang="zh-CN" sz="2400" b="1" i="1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background:url</a:t>
            </a:r>
            <a:r>
              <a:rPr kumimoji="0" lang="en-US" altLang="zh-CN" sz="2400" b="1" i="1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(“images/test.jpg”) no-repeat;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kumimoji="0" lang="en-US" altLang="zh-CN" sz="2400" b="1" i="1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 </a:t>
            </a:r>
            <a:r>
              <a:rPr kumimoji="0" lang="en-US" altLang="zh-CN" sz="2400" b="1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//  </a:t>
            </a:r>
            <a:r>
              <a:rPr kumimoji="0" lang="zh-CN" altLang="en-US" sz="2400" b="1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有背景图，并且不重复</a:t>
            </a:r>
            <a:endParaRPr kumimoji="0" lang="en-US" altLang="zh-CN" sz="2400" b="1" i="1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kumimoji="0" lang="en-US" altLang="zh-CN" sz="2400" b="1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 </a:t>
            </a:r>
            <a:r>
              <a:rPr kumimoji="0" lang="en-US" altLang="zh-CN" sz="2400" b="1" i="1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background:url</a:t>
            </a:r>
            <a:r>
              <a:rPr kumimoji="0" lang="en-US" altLang="zh-CN" sz="2400" b="1" i="1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(“images/test.jpg”) repeat-x||</a:t>
            </a:r>
            <a:r>
              <a:rPr kumimoji="0" lang="en-US" altLang="zh-CN" sz="2400" b="1" i="1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rpeate</a:t>
            </a:r>
            <a:r>
              <a:rPr kumimoji="0" lang="en-US" altLang="zh-CN" sz="2400" b="1" i="1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-y;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kumimoji="0" lang="en-US" altLang="zh-CN" sz="2400" b="1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 //  </a:t>
            </a:r>
            <a:r>
              <a:rPr kumimoji="0" lang="zh-CN" altLang="en-US" sz="2400" b="1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有背景图，水平或垂直方向重复</a:t>
            </a:r>
            <a:endParaRPr kumimoji="0" lang="en-US" altLang="zh-CN" sz="2400" b="1" i="1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kumimoji="0" lang="en-US" altLang="zh-CN" sz="3000" b="1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 </a:t>
            </a:r>
            <a:r>
              <a:rPr kumimoji="0" lang="zh-CN" altLang="en-US" sz="2400" b="1" i="1" u="none" strike="noStrike" kern="0" cap="none" spc="0" normalizeH="0" baseline="0" noProof="0" dirty="0">
                <a:ln>
                  <a:noFill/>
                </a:ln>
                <a:solidFill>
                  <a:srgbClr val="0066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注：这里的</a:t>
            </a:r>
            <a:r>
              <a:rPr kumimoji="0" lang="en-US" altLang="zh-CN" sz="2400" b="1" i="1" u="none" strike="noStrike" kern="0" cap="none" spc="0" normalizeH="0" baseline="0" noProof="0" dirty="0" err="1">
                <a:ln>
                  <a:noFill/>
                </a:ln>
                <a:solidFill>
                  <a:srgbClr val="0066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url</a:t>
            </a:r>
            <a:r>
              <a:rPr kumimoji="0" lang="zh-CN" altLang="en-US" sz="2400" b="1" i="1" u="none" strike="noStrike" kern="0" cap="none" spc="0" normalizeH="0" baseline="0" noProof="0" dirty="0">
                <a:ln>
                  <a:noFill/>
                </a:ln>
                <a:solidFill>
                  <a:srgbClr val="0066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一定是</a:t>
            </a:r>
            <a:r>
              <a:rPr kumimoji="0" lang="en-US" altLang="zh-CN" sz="2400" b="1" i="1" u="none" strike="noStrike" kern="0" cap="none" spc="0" normalizeH="0" baseline="0" noProof="0" dirty="0" err="1">
                <a:ln>
                  <a:noFill/>
                </a:ln>
                <a:solidFill>
                  <a:srgbClr val="0066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css</a:t>
            </a:r>
            <a:r>
              <a:rPr kumimoji="0" lang="zh-CN" altLang="en-US" sz="2400" b="1" i="1" u="none" strike="noStrike" kern="0" cap="none" spc="0" normalizeH="0" baseline="0" noProof="0" dirty="0">
                <a:ln>
                  <a:noFill/>
                </a:ln>
                <a:solidFill>
                  <a:srgbClr val="0066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所在位置相对图片的路径</a:t>
            </a:r>
            <a:endParaRPr kumimoji="0" lang="en-US" altLang="zh-CN" sz="2400" b="1" i="1" u="none" strike="noStrike" kern="0" cap="none" spc="0" normalizeH="0" baseline="0" noProof="0" dirty="0">
              <a:ln>
                <a:noFill/>
              </a:ln>
              <a:solidFill>
                <a:srgbClr val="0066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kumimoji="0" lang="en-US" altLang="zh-CN" sz="3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9. display:</a:t>
            </a:r>
            <a:r>
              <a:rPr kumimoji="0" lang="zh-CN" altLang="en-US" sz="3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控制元素是否显示及如何显示</a:t>
            </a:r>
            <a:endParaRPr kumimoji="0" lang="en-US" altLang="zh-CN" sz="30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kumimoji="0" lang="en-US" altLang="zh-CN" sz="3000" b="1" i="1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  </a:t>
            </a:r>
            <a:r>
              <a:rPr kumimoji="0" lang="en-US" altLang="zh-CN" sz="3000" b="1" i="1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display:block</a:t>
            </a:r>
            <a:r>
              <a:rPr kumimoji="0" lang="en-US" altLang="zh-CN" sz="3000" b="1" i="1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;//</a:t>
            </a:r>
            <a:r>
              <a:rPr kumimoji="0" lang="zh-CN" altLang="en-US" sz="3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块级元素显示</a:t>
            </a:r>
            <a:endParaRPr kumimoji="0" lang="en-US" altLang="zh-CN" sz="30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kumimoji="0" lang="en-US" altLang="zh-CN" sz="3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  </a:t>
            </a:r>
            <a:r>
              <a:rPr kumimoji="0" lang="en-US" altLang="zh-CN" sz="3000" b="1" i="1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display:none</a:t>
            </a:r>
            <a:r>
              <a:rPr kumimoji="0" lang="en-US" altLang="zh-CN" sz="3000" b="1" i="1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:/</a:t>
            </a:r>
            <a:r>
              <a:rPr kumimoji="0" lang="en-US" altLang="zh-CN" sz="3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/</a:t>
            </a:r>
            <a:r>
              <a:rPr kumimoji="0" lang="zh-CN" altLang="en-US" sz="3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隐藏元素</a:t>
            </a:r>
            <a:endParaRPr kumimoji="0" lang="en-US" altLang="zh-CN" sz="30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None/>
              <a:defRPr/>
            </a:pPr>
            <a:endParaRPr kumimoji="0" lang="en-US" altLang="zh-CN" sz="3000" b="1" i="1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None/>
              <a:defRPr/>
            </a:pPr>
            <a:endParaRPr kumimoji="0" lang="en-US" altLang="zh-CN" sz="3000" b="1" i="1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None/>
              <a:defRPr/>
            </a:pPr>
            <a:endParaRPr kumimoji="0" lang="en-US" altLang="zh-CN" sz="3000" b="1" i="1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kumimoji="0" lang="en-US" altLang="zh-CN" sz="3000" b="1" i="1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  </a:t>
            </a:r>
            <a:endParaRPr kumimoji="0" lang="zh-CN" altLang="en-US" sz="3000" b="1" i="1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440690" marR="0" lvl="0" indent="-44069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None/>
              <a:defRPr/>
            </a:pPr>
            <a:endParaRPr kumimoji="0" lang="en-US" altLang="zh-CN" sz="30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440690" marR="0" lvl="0" indent="-44069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None/>
              <a:defRPr/>
            </a:pPr>
            <a:endParaRPr kumimoji="0" lang="zh-CN" altLang="en-US" sz="30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内容占位符 2"/>
          <p:cNvSpPr>
            <a:spLocks noGrp="1"/>
          </p:cNvSpPr>
          <p:nvPr>
            <p:ph idx="1"/>
          </p:nvPr>
        </p:nvSpPr>
        <p:spPr>
          <a:xfrm>
            <a:off x="2185988" y="588963"/>
            <a:ext cx="8080375" cy="5119688"/>
          </a:xfrm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kumimoji="0" lang="en-US" altLang="zh-CN" sz="3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10. position</a:t>
            </a:r>
            <a:r>
              <a:rPr kumimoji="0" lang="zh-CN" altLang="en-US" sz="3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：元素定位方式 </a:t>
            </a:r>
            <a:endParaRPr kumimoji="0" lang="en-US" altLang="zh-CN" sz="30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Tx/>
              <a:buNone/>
              <a:defRPr/>
            </a:pPr>
            <a:r>
              <a:rPr kumimoji="0" lang="en-US" altLang="zh-CN" sz="3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  </a:t>
            </a:r>
            <a:r>
              <a:rPr kumimoji="0" lang="en-US" altLang="zh-CN" sz="3000" b="0" i="1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position:relative</a:t>
            </a:r>
            <a:r>
              <a:rPr kumimoji="0" lang="en-US" altLang="zh-CN" sz="3000" b="0" i="1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;</a:t>
            </a:r>
            <a:r>
              <a:rPr kumimoji="0" lang="en-US" altLang="zh-CN" sz="3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//</a:t>
            </a:r>
            <a:r>
              <a:rPr kumimoji="0" lang="zh-CN" altLang="en-US" sz="3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相对定位下，元素的位置相对于它本来该出现的位置的偏移，但原有的空位还留着</a:t>
            </a:r>
            <a:endParaRPr kumimoji="0" lang="en-US" altLang="zh-CN" sz="30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Tx/>
              <a:buNone/>
              <a:defRPr/>
            </a:pPr>
            <a:r>
              <a:rPr kumimoji="0" lang="en-US" altLang="zh-CN" sz="3000" b="0" i="1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 </a:t>
            </a:r>
            <a:r>
              <a:rPr kumimoji="0" lang="en-US" altLang="zh-CN" sz="3000" b="0" i="1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position:absolute</a:t>
            </a:r>
            <a:r>
              <a:rPr kumimoji="0" lang="zh-CN" altLang="en-US" sz="3000" b="0" i="1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；</a:t>
            </a:r>
            <a:r>
              <a:rPr kumimoji="0" lang="en-US" altLang="zh-CN" sz="3000" b="0" i="1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//</a:t>
            </a:r>
            <a:r>
              <a:rPr kumimoji="0" lang="zh-CN" altLang="en-US" sz="3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在绝对定位下，元素的位置相对于最近的</a:t>
            </a:r>
            <a:r>
              <a:rPr kumimoji="0" lang="zh-CN" altLang="en-US" sz="3000" b="1" i="1" u="none" strike="noStrike" kern="0" cap="none" spc="0" normalizeH="0" baseline="0" noProof="0" dirty="0">
                <a:ln>
                  <a:noFill/>
                </a:ln>
                <a:solidFill>
                  <a:srgbClr val="CE6E2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已定位的祖先元素，若没有，则相对于</a:t>
            </a:r>
            <a:r>
              <a:rPr kumimoji="0" lang="en-US" altLang="zh-CN" sz="3000" b="1" i="1" u="none" strike="noStrike" kern="0" cap="none" spc="0" normalizeH="0" baseline="0" noProof="0" dirty="0">
                <a:ln>
                  <a:noFill/>
                </a:ln>
                <a:solidFill>
                  <a:srgbClr val="CE6E2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body</a:t>
            </a:r>
            <a:endParaRPr kumimoji="0" lang="en-US" altLang="zh-CN" sz="30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kumimoji="0" lang="en-US" altLang="zh-CN" sz="3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11.z-index:</a:t>
            </a:r>
            <a:r>
              <a:rPr kumimoji="0" lang="zh-CN" altLang="en-US" sz="3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控制多个元素重叠时的次序，值越大越在上面显示</a:t>
            </a:r>
            <a:endParaRPr kumimoji="0" lang="en-US" altLang="zh-CN" sz="30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None/>
              <a:defRPr/>
            </a:pPr>
            <a:endParaRPr kumimoji="0" lang="en-US" altLang="zh-CN" sz="30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kumimoji="0" lang="en-US" altLang="zh-CN" sz="3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 </a:t>
            </a:r>
            <a:r>
              <a:rPr kumimoji="0" lang="en-US" altLang="zh-CN" sz="3000" b="1" i="1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zh-CN" altLang="en-US" sz="2800" b="1" i="1" u="none" strike="noStrike" kern="0" cap="none" spc="0" normalizeH="0" baseline="0" noProof="0" dirty="0">
                <a:ln>
                  <a:noFill/>
                </a:ln>
                <a:solidFill>
                  <a:srgbClr val="0066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注：要实现重叠的元素必须实现过</a:t>
            </a:r>
            <a:r>
              <a:rPr kumimoji="0" lang="en-US" altLang="zh-CN" sz="2800" b="1" i="1" u="none" strike="noStrike" kern="0" cap="none" spc="0" normalizeH="0" baseline="0" noProof="0" dirty="0">
                <a:ln>
                  <a:noFill/>
                </a:ln>
                <a:solidFill>
                  <a:srgbClr val="0066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position</a:t>
            </a:r>
            <a:r>
              <a:rPr kumimoji="0" lang="zh-CN" altLang="en-US" sz="2800" b="1" i="1" u="none" strike="noStrike" kern="0" cap="none" spc="0" normalizeH="0" baseline="0" noProof="0" dirty="0">
                <a:ln>
                  <a:noFill/>
                </a:ln>
                <a:solidFill>
                  <a:srgbClr val="0066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定位</a:t>
            </a:r>
            <a:endParaRPr kumimoji="0" lang="en-US" altLang="zh-CN" sz="2800" b="1" i="1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None/>
              <a:defRPr/>
            </a:pPr>
            <a:endParaRPr kumimoji="0" lang="en-US" altLang="zh-CN" sz="3000" b="1" i="1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None/>
              <a:defRPr/>
            </a:pPr>
            <a:endParaRPr kumimoji="0" lang="en-US" altLang="zh-CN" sz="3000" b="1" i="1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kumimoji="0" lang="en-US" altLang="zh-CN" sz="3000" b="1" i="1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  </a:t>
            </a:r>
            <a:endParaRPr kumimoji="0" lang="zh-CN" altLang="en-US" sz="3000" b="1" i="1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440690" marR="0" lvl="0" indent="-44069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None/>
              <a:defRPr/>
            </a:pPr>
            <a:endParaRPr kumimoji="0" lang="en-US" altLang="zh-CN" sz="30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440690" marR="0" lvl="0" indent="-44069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None/>
              <a:defRPr/>
            </a:pPr>
            <a:endParaRPr kumimoji="0" lang="zh-CN" altLang="en-US" sz="30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Rot="1"/>
          </p:cNvSpPr>
          <p:nvPr>
            <p:ph type="title"/>
          </p:nvPr>
        </p:nvSpPr>
        <p:spPr/>
        <p:txBody>
          <a:bodyPr vert="horz" wrap="square" lIns="91440" tIns="45720" rIns="91440" bIns="45720" anchor="t" anchorCtr="0"/>
          <a:lstStyle/>
          <a:p>
            <a:pPr eaLnBrk="1" hangingPunct="1"/>
            <a:r>
              <a:rPr lang="zh-CN" altLang="en-US" dirty="0"/>
              <a:t>第四部分 </a:t>
            </a:r>
            <a:r>
              <a:rPr lang="en-US" altLang="zh-CN" dirty="0"/>
              <a:t>CSS</a:t>
            </a:r>
            <a:r>
              <a:rPr lang="zh-CN" altLang="en-US" dirty="0"/>
              <a:t>定位方式简介</a:t>
            </a:r>
          </a:p>
        </p:txBody>
      </p:sp>
      <p:sp>
        <p:nvSpPr>
          <p:cNvPr id="56323" name="内容占位符 3"/>
          <p:cNvSpPr>
            <a:spLocks noGrp="1"/>
          </p:cNvSpPr>
          <p:nvPr>
            <p:ph idx="1"/>
          </p:nvPr>
        </p:nvSpPr>
        <p:spPr/>
        <p:txBody>
          <a:bodyPr vert="horz" wrap="square" lIns="91440" tIns="45720" rIns="91440" bIns="45720" anchor="t" anchorCtr="0"/>
          <a:lstStyle/>
          <a:p>
            <a:pPr marL="514350" indent="-514350" eaLnBrk="1" hangingPunct="1">
              <a:buFontTx/>
              <a:buAutoNum type="arabicPeriod"/>
            </a:pPr>
            <a:r>
              <a:rPr lang="zh-CN" altLang="en-US" dirty="0"/>
              <a:t>浮动定位</a:t>
            </a:r>
            <a:endParaRPr lang="en-US" altLang="zh-CN" dirty="0"/>
          </a:p>
          <a:p>
            <a:pPr marL="514350" indent="-514350" eaLnBrk="1" hangingPunct="1">
              <a:buFontTx/>
              <a:buAutoNum type="arabicPeriod"/>
            </a:pPr>
            <a:r>
              <a:rPr lang="zh-CN" altLang="en-US" dirty="0"/>
              <a:t>相对定位</a:t>
            </a:r>
            <a:endParaRPr lang="en-US" altLang="zh-CN" dirty="0"/>
          </a:p>
          <a:p>
            <a:pPr marL="514350" indent="-514350" eaLnBrk="1" hangingPunct="1">
              <a:buFontTx/>
              <a:buAutoNum type="arabicPeriod"/>
            </a:pPr>
            <a:r>
              <a:rPr lang="zh-CN" altLang="en-US" dirty="0"/>
              <a:t>绝对定位</a:t>
            </a:r>
          </a:p>
        </p:txBody>
      </p:sp>
    </p:spTree>
  </p:cSld>
  <p:clrMapOvr>
    <a:masterClrMapping/>
  </p:clrMapOvr>
  <p:transition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 txBox="1">
            <a:spLocks noGrp="1"/>
          </p:cNvSpPr>
          <p:nvPr>
            <p:ph type="sldNum" sz="quarter" idx="12"/>
          </p:nvPr>
        </p:nvSpPr>
        <p:spPr bwMode="auto">
          <a:xfrm>
            <a:off x="8077200" y="6243638"/>
            <a:ext cx="2133600" cy="457200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>
              <a:buNone/>
            </a:pPr>
            <a:fld id="{9A0DB2DC-4C9A-4742-B13C-FB6460FD3503}" type="slidenum">
              <a:rPr lang="en-US" altLang="zh-CN" sz="1200" dirty="0">
                <a:latin typeface="Garamond" panose="02020404030301010803" pitchFamily="18" charset="0"/>
              </a:rPr>
              <a:t>53</a:t>
            </a:fld>
            <a:endParaRPr lang="en-US" altLang="zh-CN" sz="1200" dirty="0">
              <a:latin typeface="Garamond" panose="02020404030301010803" pitchFamily="18" charset="0"/>
            </a:endParaRPr>
          </a:p>
        </p:txBody>
      </p:sp>
      <p:sp>
        <p:nvSpPr>
          <p:cNvPr id="57347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t" anchorCtr="0"/>
          <a:lstStyle/>
          <a:p>
            <a:pPr eaLnBrk="1" hangingPunct="1"/>
            <a:r>
              <a:rPr lang="zh-CN" altLang="en-US" dirty="0"/>
              <a:t>理解“盒子”概念</a:t>
            </a:r>
          </a:p>
        </p:txBody>
      </p:sp>
      <p:sp>
        <p:nvSpPr>
          <p:cNvPr id="57348" name="Rectangle 3"/>
          <p:cNvSpPr>
            <a:spLocks noGrp="1"/>
          </p:cNvSpPr>
          <p:nvPr>
            <p:ph idx="1"/>
          </p:nvPr>
        </p:nvSpPr>
        <p:spPr/>
        <p:txBody>
          <a:bodyPr vert="horz" wrap="square" lIns="91440" tIns="45720" rIns="91440" bIns="45720" anchor="t" anchorCtr="0"/>
          <a:lstStyle/>
          <a:p>
            <a:pPr eaLnBrk="1" hangingPunct="1"/>
            <a:endParaRPr lang="zh-CN" altLang="en-US" dirty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24000" y="1268413"/>
            <a:ext cx="5616575" cy="47339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7350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2263" y="4149725"/>
            <a:ext cx="3779837" cy="2481263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11"/>
          <p:cNvSpPr/>
          <p:nvPr/>
        </p:nvSpPr>
        <p:spPr>
          <a:xfrm>
            <a:off x="3429000" y="1600200"/>
            <a:ext cx="4648200" cy="35052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lstStyle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58371" name="Rectangle 8"/>
          <p:cNvSpPr/>
          <p:nvPr/>
        </p:nvSpPr>
        <p:spPr>
          <a:xfrm>
            <a:off x="4038600" y="2057400"/>
            <a:ext cx="3505200" cy="26670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lstStyle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58372" name="Rectangle 2"/>
          <p:cNvSpPr>
            <a:spLocks noGrp="1" noRot="1"/>
          </p:cNvSpPr>
          <p:nvPr>
            <p:ph type="title"/>
          </p:nvPr>
        </p:nvSpPr>
        <p:spPr/>
        <p:txBody>
          <a:bodyPr vert="horz" wrap="square" lIns="91440" tIns="45720" rIns="91440" bIns="45720" anchor="t" anchorCtr="0"/>
          <a:lstStyle/>
          <a:p>
            <a:pPr eaLnBrk="1" hangingPunct="1"/>
            <a:r>
              <a:rPr lang="zh-CN" altLang="en-US" dirty="0"/>
              <a:t>盒子构成</a:t>
            </a:r>
          </a:p>
        </p:txBody>
      </p:sp>
      <p:sp>
        <p:nvSpPr>
          <p:cNvPr id="58373" name="Rectangle 5"/>
          <p:cNvSpPr/>
          <p:nvPr/>
        </p:nvSpPr>
        <p:spPr>
          <a:xfrm>
            <a:off x="4267200" y="2286000"/>
            <a:ext cx="3048000" cy="22098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lstStyle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58374" name="Rectangle 4"/>
          <p:cNvSpPr/>
          <p:nvPr/>
        </p:nvSpPr>
        <p:spPr>
          <a:xfrm>
            <a:off x="4800600" y="2895600"/>
            <a:ext cx="1981200" cy="1066800"/>
          </a:xfrm>
          <a:prstGeom prst="rect">
            <a:avLst/>
          </a:prstGeom>
          <a:solidFill>
            <a:schemeClr val="bg2"/>
          </a:solidFill>
          <a:ln w="9525" cap="flat" cmpd="sng">
            <a:solidFill>
              <a:schemeClr val="bg2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lstStyle/>
          <a:p>
            <a:pPr algn="ctr"/>
            <a:r>
              <a:rPr lang="en-US" altLang="zh-CN" sz="2000" b="1" dirty="0">
                <a:solidFill>
                  <a:schemeClr val="folHlink"/>
                </a:solidFill>
                <a:latin typeface="Arial" panose="020B0604020202020204" pitchFamily="34" charset="0"/>
              </a:rPr>
              <a:t>content</a:t>
            </a:r>
          </a:p>
        </p:txBody>
      </p:sp>
      <p:sp>
        <p:nvSpPr>
          <p:cNvPr id="58375" name="Text Box 6"/>
          <p:cNvSpPr txBox="1"/>
          <p:nvPr/>
        </p:nvSpPr>
        <p:spPr>
          <a:xfrm>
            <a:off x="4953000" y="2438400"/>
            <a:ext cx="1905000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dirty="0">
                <a:latin typeface="Arial" panose="020B0604020202020204" pitchFamily="34" charset="0"/>
              </a:rPr>
              <a:t>padding-top</a:t>
            </a:r>
          </a:p>
        </p:txBody>
      </p:sp>
      <p:sp>
        <p:nvSpPr>
          <p:cNvPr id="58376" name="Text Box 7"/>
          <p:cNvSpPr txBox="1"/>
          <p:nvPr/>
        </p:nvSpPr>
        <p:spPr>
          <a:xfrm>
            <a:off x="4876800" y="4114800"/>
            <a:ext cx="1981200" cy="82994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dirty="0">
                <a:latin typeface="Arial" panose="020B0604020202020204" pitchFamily="34" charset="0"/>
              </a:rPr>
              <a:t>padding-bottom</a:t>
            </a:r>
          </a:p>
        </p:txBody>
      </p:sp>
      <p:sp>
        <p:nvSpPr>
          <p:cNvPr id="58377" name="Text Box 9"/>
          <p:cNvSpPr txBox="1"/>
          <p:nvPr/>
        </p:nvSpPr>
        <p:spPr>
          <a:xfrm>
            <a:off x="4800600" y="1981200"/>
            <a:ext cx="1905000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</a:rPr>
              <a:t>border-top</a:t>
            </a:r>
          </a:p>
        </p:txBody>
      </p:sp>
      <p:sp>
        <p:nvSpPr>
          <p:cNvPr id="58378" name="Text Box 10"/>
          <p:cNvSpPr txBox="1"/>
          <p:nvPr/>
        </p:nvSpPr>
        <p:spPr>
          <a:xfrm>
            <a:off x="4724400" y="4419600"/>
            <a:ext cx="1752600" cy="82994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</a:rPr>
              <a:t>border-bottom</a:t>
            </a:r>
          </a:p>
        </p:txBody>
      </p:sp>
      <p:sp>
        <p:nvSpPr>
          <p:cNvPr id="58379" name="Text Box 12"/>
          <p:cNvSpPr txBox="1"/>
          <p:nvPr/>
        </p:nvSpPr>
        <p:spPr>
          <a:xfrm>
            <a:off x="4724400" y="1676400"/>
            <a:ext cx="1676400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dirty="0">
                <a:latin typeface="Arial" panose="020B0604020202020204" pitchFamily="34" charset="0"/>
              </a:rPr>
              <a:t>margin-top</a:t>
            </a:r>
          </a:p>
        </p:txBody>
      </p:sp>
      <p:sp>
        <p:nvSpPr>
          <p:cNvPr id="58380" name="Text Box 13"/>
          <p:cNvSpPr txBox="1"/>
          <p:nvPr/>
        </p:nvSpPr>
        <p:spPr>
          <a:xfrm>
            <a:off x="4648200" y="4724400"/>
            <a:ext cx="2667000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dirty="0">
                <a:latin typeface="Arial" panose="020B0604020202020204" pitchFamily="34" charset="0"/>
              </a:rPr>
              <a:t>margin-bottom</a:t>
            </a:r>
          </a:p>
        </p:txBody>
      </p:sp>
      <p:sp>
        <p:nvSpPr>
          <p:cNvPr id="58381" name="Line 14"/>
          <p:cNvSpPr/>
          <p:nvPr/>
        </p:nvSpPr>
        <p:spPr>
          <a:xfrm>
            <a:off x="4800600" y="3962400"/>
            <a:ext cx="0" cy="2362200"/>
          </a:xfrm>
          <a:prstGeom prst="line">
            <a:avLst/>
          </a:prstGeom>
          <a:ln w="9525" cap="flat" cmpd="sng">
            <a:solidFill>
              <a:schemeClr val="folHlink"/>
            </a:solidFill>
            <a:prstDash val="solid"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8382" name="Line 15"/>
          <p:cNvSpPr/>
          <p:nvPr/>
        </p:nvSpPr>
        <p:spPr>
          <a:xfrm>
            <a:off x="6781800" y="3886200"/>
            <a:ext cx="0" cy="2438400"/>
          </a:xfrm>
          <a:prstGeom prst="line">
            <a:avLst/>
          </a:prstGeom>
          <a:ln w="9525" cap="flat" cmpd="sng">
            <a:solidFill>
              <a:schemeClr val="folHlink"/>
            </a:solidFill>
            <a:prstDash val="solid"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8383" name="Line 16"/>
          <p:cNvSpPr/>
          <p:nvPr/>
        </p:nvSpPr>
        <p:spPr>
          <a:xfrm>
            <a:off x="6172200" y="5791200"/>
            <a:ext cx="609600" cy="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8384" name="Line 17"/>
          <p:cNvSpPr/>
          <p:nvPr/>
        </p:nvSpPr>
        <p:spPr>
          <a:xfrm flipH="1">
            <a:off x="4800600" y="5791200"/>
            <a:ext cx="457200" cy="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8385" name="Text Box 18"/>
          <p:cNvSpPr txBox="1"/>
          <p:nvPr/>
        </p:nvSpPr>
        <p:spPr>
          <a:xfrm>
            <a:off x="5334000" y="5562600"/>
            <a:ext cx="1066800" cy="460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dirty="0">
                <a:latin typeface="Arial" panose="020B0604020202020204" pitchFamily="34" charset="0"/>
              </a:rPr>
              <a:t>width</a:t>
            </a:r>
          </a:p>
        </p:txBody>
      </p:sp>
      <p:sp>
        <p:nvSpPr>
          <p:cNvPr id="58386" name="Line 19"/>
          <p:cNvSpPr/>
          <p:nvPr/>
        </p:nvSpPr>
        <p:spPr>
          <a:xfrm>
            <a:off x="6781800" y="2895600"/>
            <a:ext cx="2895600" cy="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8387" name="Line 20"/>
          <p:cNvSpPr/>
          <p:nvPr/>
        </p:nvSpPr>
        <p:spPr>
          <a:xfrm>
            <a:off x="6781800" y="3962400"/>
            <a:ext cx="2895600" cy="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triangle" w="med" len="med"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8388" name="Line 21"/>
          <p:cNvSpPr/>
          <p:nvPr/>
        </p:nvSpPr>
        <p:spPr>
          <a:xfrm>
            <a:off x="8686800" y="2895600"/>
            <a:ext cx="0" cy="106680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triangle" w="med" len="med"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8389" name="Text Box 22"/>
          <p:cNvSpPr txBox="1"/>
          <p:nvPr/>
        </p:nvSpPr>
        <p:spPr>
          <a:xfrm>
            <a:off x="8839200" y="3352800"/>
            <a:ext cx="914400" cy="82994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dirty="0">
                <a:latin typeface="Arial" panose="020B0604020202020204" pitchFamily="34" charset="0"/>
              </a:rPr>
              <a:t>height</a:t>
            </a:r>
          </a:p>
        </p:txBody>
      </p:sp>
      <p:sp>
        <p:nvSpPr>
          <p:cNvPr id="58390" name="Line 24"/>
          <p:cNvSpPr/>
          <p:nvPr/>
        </p:nvSpPr>
        <p:spPr>
          <a:xfrm>
            <a:off x="5638800" y="1447800"/>
            <a:ext cx="4267200" cy="0"/>
          </a:xfrm>
          <a:prstGeom prst="line">
            <a:avLst/>
          </a:prstGeom>
          <a:ln w="5715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8391" name="Line 25"/>
          <p:cNvSpPr/>
          <p:nvPr/>
        </p:nvSpPr>
        <p:spPr>
          <a:xfrm>
            <a:off x="9906000" y="1447800"/>
            <a:ext cx="0" cy="4724400"/>
          </a:xfrm>
          <a:prstGeom prst="line">
            <a:avLst/>
          </a:prstGeom>
          <a:ln w="5715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8392" name="Line 26"/>
          <p:cNvSpPr/>
          <p:nvPr/>
        </p:nvSpPr>
        <p:spPr>
          <a:xfrm flipH="1">
            <a:off x="2895600" y="6172200"/>
            <a:ext cx="7010400" cy="0"/>
          </a:xfrm>
          <a:prstGeom prst="line">
            <a:avLst/>
          </a:prstGeom>
          <a:ln w="5715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8393" name="Line 27"/>
          <p:cNvSpPr/>
          <p:nvPr/>
        </p:nvSpPr>
        <p:spPr>
          <a:xfrm flipV="1">
            <a:off x="2895600" y="3200400"/>
            <a:ext cx="0" cy="2971800"/>
          </a:xfrm>
          <a:prstGeom prst="line">
            <a:avLst/>
          </a:prstGeom>
          <a:ln w="57150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ransition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Rot="1"/>
          </p:cNvSpPr>
          <p:nvPr>
            <p:ph type="title"/>
          </p:nvPr>
        </p:nvSpPr>
        <p:spPr/>
        <p:txBody>
          <a:bodyPr vert="horz" wrap="square" lIns="91440" tIns="45720" rIns="91440" bIns="45720" anchor="t" anchorCtr="0"/>
          <a:lstStyle/>
          <a:p>
            <a:pPr eaLnBrk="1" hangingPunct="1"/>
            <a:r>
              <a:rPr lang="zh-CN" altLang="en-US" dirty="0"/>
              <a:t>盒子的主要属性</a:t>
            </a:r>
          </a:p>
        </p:txBody>
      </p:sp>
      <p:sp>
        <p:nvSpPr>
          <p:cNvPr id="59395" name="Rectangle 3"/>
          <p:cNvSpPr>
            <a:spLocks noGrp="1" noRot="1"/>
          </p:cNvSpPr>
          <p:nvPr>
            <p:ph idx="1"/>
          </p:nvPr>
        </p:nvSpPr>
        <p:spPr/>
        <p:txBody>
          <a:bodyPr vert="horz" wrap="square" lIns="91440" tIns="45720" rIns="91440" bIns="45720" anchor="t" anchorCtr="0"/>
          <a:lstStyle/>
          <a:p>
            <a:pPr eaLnBrk="1" hangingPunct="1"/>
            <a:r>
              <a:rPr lang="zh-CN" altLang="en-US" dirty="0"/>
              <a:t>外边距属性</a:t>
            </a:r>
          </a:p>
          <a:p>
            <a:pPr eaLnBrk="1" hangingPunct="1"/>
            <a:r>
              <a:rPr lang="zh-CN" altLang="en-US" dirty="0"/>
              <a:t>内边距属性</a:t>
            </a:r>
          </a:p>
          <a:p>
            <a:pPr eaLnBrk="1" hangingPunct="1"/>
            <a:r>
              <a:rPr lang="zh-CN" altLang="en-US" dirty="0"/>
              <a:t>边框属性</a:t>
            </a:r>
          </a:p>
          <a:p>
            <a:pPr eaLnBrk="1" hangingPunct="1"/>
            <a:r>
              <a:rPr lang="en-US" altLang="zh-CN" dirty="0"/>
              <a:t>width</a:t>
            </a:r>
            <a:r>
              <a:rPr lang="zh-CN" altLang="en-US" dirty="0"/>
              <a:t>属性</a:t>
            </a:r>
          </a:p>
          <a:p>
            <a:pPr eaLnBrk="1" hangingPunct="1"/>
            <a:r>
              <a:rPr lang="en-US" altLang="zh-CN" dirty="0"/>
              <a:t>height</a:t>
            </a:r>
            <a:r>
              <a:rPr lang="zh-CN" altLang="en-US" dirty="0"/>
              <a:t>属性</a:t>
            </a:r>
          </a:p>
        </p:txBody>
      </p:sp>
      <p:sp>
        <p:nvSpPr>
          <p:cNvPr id="59396" name="Line 4"/>
          <p:cNvSpPr/>
          <p:nvPr/>
        </p:nvSpPr>
        <p:spPr>
          <a:xfrm>
            <a:off x="4343400" y="1905000"/>
            <a:ext cx="2133600" cy="68580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9397" name="Line 5"/>
          <p:cNvSpPr/>
          <p:nvPr/>
        </p:nvSpPr>
        <p:spPr>
          <a:xfrm flipV="1">
            <a:off x="4038600" y="2587625"/>
            <a:ext cx="2286000" cy="612775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91174" name="AutoShape 6"/>
          <p:cNvSpPr/>
          <p:nvPr/>
        </p:nvSpPr>
        <p:spPr>
          <a:xfrm>
            <a:off x="6934200" y="1676400"/>
            <a:ext cx="2514600" cy="1143000"/>
          </a:xfrm>
          <a:prstGeom prst="wedgeRoundRectCallout">
            <a:avLst>
              <a:gd name="adj1" fmla="val -65972"/>
              <a:gd name="adj2" fmla="val 28889"/>
              <a:gd name="adj3" fmla="val 16667"/>
            </a:avLst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lstStyle/>
          <a:p>
            <a:r>
              <a:rPr lang="zh-CN" altLang="en-US" sz="2400" dirty="0">
                <a:latin typeface="Arial" panose="020B0604020202020204" pitchFamily="34" charset="0"/>
              </a:rPr>
              <a:t>注意不同的属性简写形式。</a:t>
            </a:r>
          </a:p>
        </p:txBody>
      </p:sp>
      <p:sp>
        <p:nvSpPr>
          <p:cNvPr id="59399" name="Line 7"/>
          <p:cNvSpPr/>
          <p:nvPr/>
        </p:nvSpPr>
        <p:spPr>
          <a:xfrm>
            <a:off x="4267200" y="3429000"/>
            <a:ext cx="990600" cy="53340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9400" name="Line 8"/>
          <p:cNvSpPr/>
          <p:nvPr/>
        </p:nvSpPr>
        <p:spPr>
          <a:xfrm flipV="1">
            <a:off x="4343400" y="3962400"/>
            <a:ext cx="914400" cy="38100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91177" name="AutoShape 9"/>
          <p:cNvSpPr/>
          <p:nvPr/>
        </p:nvSpPr>
        <p:spPr>
          <a:xfrm>
            <a:off x="6172200" y="3573463"/>
            <a:ext cx="2514600" cy="1524000"/>
          </a:xfrm>
          <a:prstGeom prst="wedgeRoundRectCallout">
            <a:avLst>
              <a:gd name="adj1" fmla="val -80116"/>
              <a:gd name="adj2" fmla="val -24167"/>
              <a:gd name="adj3" fmla="val 16667"/>
            </a:avLst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lstStyle/>
          <a:p>
            <a:r>
              <a:rPr lang="zh-CN" altLang="en-US" sz="2400" dirty="0">
                <a:latin typeface="Arial" panose="020B0604020202020204" pitchFamily="34" charset="0"/>
              </a:rPr>
              <a:t>注意不同模式下的意义区别。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911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911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911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911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1174" grpId="0" bldLvl="0" animBg="1"/>
      <p:bldP spid="391177" grpId="0" bldLvl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Rot="1"/>
          </p:cNvSpPr>
          <p:nvPr>
            <p:ph type="title"/>
          </p:nvPr>
        </p:nvSpPr>
        <p:spPr/>
        <p:txBody>
          <a:bodyPr vert="horz" wrap="square" lIns="91440" tIns="45720" rIns="91440" bIns="45720" anchor="t" anchorCtr="0"/>
          <a:lstStyle/>
          <a:p>
            <a:pPr eaLnBrk="1" hangingPunct="1"/>
            <a:r>
              <a:rPr lang="zh-CN" altLang="en-US" dirty="0"/>
              <a:t>盒子属性的书写形式</a:t>
            </a:r>
          </a:p>
        </p:txBody>
      </p:sp>
      <p:sp>
        <p:nvSpPr>
          <p:cNvPr id="60419" name="Rectangle 3"/>
          <p:cNvSpPr>
            <a:spLocks noGrp="1" noRot="1"/>
          </p:cNvSpPr>
          <p:nvPr>
            <p:ph idx="1"/>
          </p:nvPr>
        </p:nvSpPr>
        <p:spPr/>
        <p:txBody>
          <a:bodyPr vert="horz" wrap="square" lIns="91440" tIns="45720" rIns="91440" bIns="45720" anchor="t" anchorCtr="0"/>
          <a:lstStyle/>
          <a:p>
            <a:pPr eaLnBrk="1" hangingPunct="1"/>
            <a:r>
              <a:rPr lang="zh-CN" altLang="en-US" dirty="0"/>
              <a:t>边距属性</a:t>
            </a:r>
          </a:p>
          <a:p>
            <a:pPr lvl="1" eaLnBrk="1" hangingPunct="1"/>
            <a:r>
              <a:rPr lang="en-US" altLang="zh-CN" dirty="0"/>
              <a:t>margin-left</a:t>
            </a:r>
            <a:r>
              <a:rPr lang="zh-CN" altLang="en-US" dirty="0"/>
              <a:t>、</a:t>
            </a:r>
            <a:r>
              <a:rPr lang="en-US" altLang="zh-CN" dirty="0"/>
              <a:t>margin-right</a:t>
            </a:r>
          </a:p>
          <a:p>
            <a:pPr lvl="1" eaLnBrk="1" hangingPunct="1"/>
            <a:r>
              <a:rPr lang="en-US" altLang="zh-CN" dirty="0"/>
              <a:t>padding-top</a:t>
            </a:r>
            <a:r>
              <a:rPr lang="zh-CN" altLang="en-US" dirty="0"/>
              <a:t>、</a:t>
            </a:r>
            <a:r>
              <a:rPr lang="en-US" altLang="zh-CN" dirty="0"/>
              <a:t>padding-bottom</a:t>
            </a:r>
          </a:p>
          <a:p>
            <a:pPr eaLnBrk="1" hangingPunct="1"/>
            <a:r>
              <a:rPr lang="en-US" altLang="zh-CN" dirty="0"/>
              <a:t>border</a:t>
            </a:r>
            <a:r>
              <a:rPr lang="zh-CN" altLang="en-US" dirty="0"/>
              <a:t>属性</a:t>
            </a:r>
          </a:p>
          <a:p>
            <a:pPr lvl="1" eaLnBrk="1" hangingPunct="1"/>
            <a:r>
              <a:rPr lang="zh-CN" altLang="en-US" dirty="0"/>
              <a:t>方向：</a:t>
            </a:r>
            <a:r>
              <a:rPr lang="en-US" altLang="zh-CN" dirty="0"/>
              <a:t>boreder-left</a:t>
            </a:r>
            <a:r>
              <a:rPr lang="zh-CN" altLang="en-US" dirty="0"/>
              <a:t>、</a:t>
            </a:r>
            <a:r>
              <a:rPr lang="en-US" altLang="zh-CN" dirty="0"/>
              <a:t>border-right</a:t>
            </a:r>
            <a:r>
              <a:rPr lang="zh-CN" altLang="en-US" dirty="0"/>
              <a:t>、</a:t>
            </a:r>
            <a:r>
              <a:rPr lang="en-US" altLang="zh-CN" dirty="0"/>
              <a:t>border-top</a:t>
            </a:r>
            <a:r>
              <a:rPr lang="zh-CN" altLang="en-US" dirty="0"/>
              <a:t>、</a:t>
            </a:r>
            <a:r>
              <a:rPr lang="en-US" altLang="zh-CN" dirty="0"/>
              <a:t>border-bottom</a:t>
            </a:r>
          </a:p>
          <a:p>
            <a:pPr lvl="1" eaLnBrk="1" hangingPunct="1"/>
            <a:r>
              <a:rPr lang="zh-CN" altLang="en-US" dirty="0"/>
              <a:t>子属性：</a:t>
            </a:r>
            <a:r>
              <a:rPr lang="en-US" altLang="zh-CN" dirty="0"/>
              <a:t>border-width</a:t>
            </a:r>
            <a:r>
              <a:rPr lang="zh-CN" altLang="en-US" dirty="0"/>
              <a:t>、</a:t>
            </a:r>
            <a:r>
              <a:rPr lang="en-US" altLang="zh-CN" dirty="0"/>
              <a:t>border-color</a:t>
            </a:r>
            <a:r>
              <a:rPr lang="zh-CN" altLang="en-US" dirty="0"/>
              <a:t>、</a:t>
            </a:r>
            <a:r>
              <a:rPr lang="en-US" altLang="zh-CN" dirty="0"/>
              <a:t>border-style</a:t>
            </a:r>
          </a:p>
        </p:txBody>
      </p:sp>
    </p:spTree>
  </p:cSld>
  <p:clrMapOvr>
    <a:masterClrMapping/>
  </p:clrMapOvr>
  <p:transition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Rot="1"/>
          </p:cNvSpPr>
          <p:nvPr>
            <p:ph type="title"/>
          </p:nvPr>
        </p:nvSpPr>
        <p:spPr>
          <a:xfrm>
            <a:off x="1828800" y="304800"/>
            <a:ext cx="8540750" cy="1143000"/>
          </a:xfrm>
        </p:spPr>
        <p:txBody>
          <a:bodyPr vert="horz" wrap="square" lIns="91440" tIns="45720" rIns="91440" bIns="45720" anchor="t" anchorCtr="0"/>
          <a:lstStyle/>
          <a:p>
            <a:pPr eaLnBrk="1" hangingPunct="1"/>
            <a:r>
              <a:rPr lang="zh-CN" altLang="en-US" sz="3200" dirty="0"/>
              <a:t>盒子在标准流中的定位原则</a:t>
            </a:r>
          </a:p>
        </p:txBody>
      </p:sp>
      <p:pic>
        <p:nvPicPr>
          <p:cNvPr id="6144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1371600"/>
            <a:ext cx="5724525" cy="52101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Rot="1"/>
          </p:cNvSpPr>
          <p:nvPr>
            <p:ph type="title"/>
          </p:nvPr>
        </p:nvSpPr>
        <p:spPr/>
        <p:txBody>
          <a:bodyPr vert="horz" wrap="square" lIns="91440" tIns="45720" rIns="91440" bIns="45720" anchor="t" anchorCtr="0"/>
          <a:lstStyle/>
          <a:p>
            <a:pPr eaLnBrk="1" hangingPunct="1"/>
            <a:r>
              <a:rPr lang="zh-CN" altLang="en-US" sz="3600" dirty="0"/>
              <a:t>盒子在标准流中的定位原则</a:t>
            </a:r>
          </a:p>
        </p:txBody>
      </p:sp>
      <p:sp>
        <p:nvSpPr>
          <p:cNvPr id="62467" name="Rectangle 3"/>
          <p:cNvSpPr>
            <a:spLocks noGrp="1" noRot="1"/>
          </p:cNvSpPr>
          <p:nvPr>
            <p:ph idx="1"/>
          </p:nvPr>
        </p:nvSpPr>
        <p:spPr/>
        <p:txBody>
          <a:bodyPr vert="horz" wrap="square" lIns="91440" tIns="45720" rIns="91440" bIns="45720" anchor="t" anchorCtr="0"/>
          <a:lstStyle/>
          <a:p>
            <a:pPr eaLnBrk="1" hangingPunct="1"/>
            <a:r>
              <a:rPr lang="zh-CN" altLang="en-US" dirty="0"/>
              <a:t>行内元素之间的水平</a:t>
            </a:r>
            <a:r>
              <a:rPr lang="en-US" altLang="zh-CN" dirty="0"/>
              <a:t>margin</a:t>
            </a:r>
          </a:p>
        </p:txBody>
      </p:sp>
      <p:sp>
        <p:nvSpPr>
          <p:cNvPr id="62468" name="Rectangle 4"/>
          <p:cNvSpPr/>
          <p:nvPr/>
        </p:nvSpPr>
        <p:spPr>
          <a:xfrm>
            <a:off x="2133600" y="3352800"/>
            <a:ext cx="2057400" cy="7620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lstStyle/>
          <a:p>
            <a:pPr algn="ctr"/>
            <a:r>
              <a:rPr lang="en-US" altLang="zh-CN" sz="2400" b="1" dirty="0">
                <a:solidFill>
                  <a:schemeClr val="hlink"/>
                </a:solidFill>
                <a:latin typeface="Arial" panose="020B0604020202020204" pitchFamily="34" charset="0"/>
              </a:rPr>
              <a:t>span1</a:t>
            </a:r>
          </a:p>
        </p:txBody>
      </p:sp>
      <p:sp>
        <p:nvSpPr>
          <p:cNvPr id="62469" name="Rectangle 5"/>
          <p:cNvSpPr/>
          <p:nvPr/>
        </p:nvSpPr>
        <p:spPr>
          <a:xfrm>
            <a:off x="7467600" y="3352800"/>
            <a:ext cx="2057400" cy="7620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lstStyle/>
          <a:p>
            <a:pPr algn="ctr"/>
            <a:r>
              <a:rPr lang="en-US" altLang="zh-CN" sz="2400" b="1" dirty="0">
                <a:solidFill>
                  <a:schemeClr val="hlink"/>
                </a:solidFill>
                <a:latin typeface="Arial" panose="020B0604020202020204" pitchFamily="34" charset="0"/>
              </a:rPr>
              <a:t>span2</a:t>
            </a:r>
          </a:p>
        </p:txBody>
      </p:sp>
      <p:sp>
        <p:nvSpPr>
          <p:cNvPr id="62470" name="Line 6"/>
          <p:cNvSpPr/>
          <p:nvPr/>
        </p:nvSpPr>
        <p:spPr>
          <a:xfrm>
            <a:off x="5791200" y="2514600"/>
            <a:ext cx="0" cy="2438400"/>
          </a:xfrm>
          <a:prstGeom prst="line">
            <a:avLst/>
          </a:prstGeom>
          <a:ln w="38100" cap="flat" cmpd="sng">
            <a:solidFill>
              <a:schemeClr val="tx1"/>
            </a:solidFill>
            <a:prstDash val="sysDot"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2471" name="Line 7"/>
          <p:cNvSpPr/>
          <p:nvPr/>
        </p:nvSpPr>
        <p:spPr>
          <a:xfrm>
            <a:off x="4191000" y="3733800"/>
            <a:ext cx="1600200" cy="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triangle" w="med" len="med"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2472" name="Line 8"/>
          <p:cNvSpPr/>
          <p:nvPr/>
        </p:nvSpPr>
        <p:spPr>
          <a:xfrm>
            <a:off x="5791200" y="3733800"/>
            <a:ext cx="1676400" cy="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triangle" w="med" len="med"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2473" name="Text Box 9"/>
          <p:cNvSpPr txBox="1"/>
          <p:nvPr/>
        </p:nvSpPr>
        <p:spPr>
          <a:xfrm>
            <a:off x="4267200" y="4114800"/>
            <a:ext cx="1676400" cy="39878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000" dirty="0">
                <a:solidFill>
                  <a:schemeClr val="hlink"/>
                </a:solidFill>
                <a:latin typeface="Arial" panose="020B0604020202020204" pitchFamily="34" charset="0"/>
              </a:rPr>
              <a:t>margin-right</a:t>
            </a:r>
          </a:p>
        </p:txBody>
      </p:sp>
      <p:sp>
        <p:nvSpPr>
          <p:cNvPr id="62474" name="Text Box 10"/>
          <p:cNvSpPr txBox="1"/>
          <p:nvPr/>
        </p:nvSpPr>
        <p:spPr>
          <a:xfrm>
            <a:off x="5867400" y="4114800"/>
            <a:ext cx="2057400" cy="39878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000" dirty="0">
                <a:solidFill>
                  <a:schemeClr val="hlink"/>
                </a:solidFill>
                <a:latin typeface="Arial" panose="020B0604020202020204" pitchFamily="34" charset="0"/>
              </a:rPr>
              <a:t>margin-left</a:t>
            </a:r>
          </a:p>
        </p:txBody>
      </p:sp>
      <p:sp>
        <p:nvSpPr>
          <p:cNvPr id="62475" name="Text Box 11"/>
          <p:cNvSpPr txBox="1"/>
          <p:nvPr/>
        </p:nvSpPr>
        <p:spPr>
          <a:xfrm>
            <a:off x="2057400" y="5257800"/>
            <a:ext cx="8229600" cy="82994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dirty="0">
                <a:solidFill>
                  <a:srgbClr val="003300"/>
                </a:solidFill>
                <a:latin typeface="Arial" panose="020B0604020202020204" pitchFamily="34" charset="0"/>
              </a:rPr>
              <a:t>当两个行内元素紧邻时，它们之间的距离为第</a:t>
            </a:r>
            <a:r>
              <a:rPr lang="en-US" altLang="zh-CN" sz="2400" dirty="0">
                <a:solidFill>
                  <a:srgbClr val="003300"/>
                </a:solidFill>
                <a:latin typeface="Arial" panose="020B0604020202020204" pitchFamily="34" charset="0"/>
              </a:rPr>
              <a:t>1</a:t>
            </a:r>
            <a:r>
              <a:rPr lang="zh-CN" altLang="en-US" sz="2400" dirty="0">
                <a:solidFill>
                  <a:srgbClr val="003300"/>
                </a:solidFill>
                <a:latin typeface="Arial" panose="020B0604020202020204" pitchFamily="34" charset="0"/>
              </a:rPr>
              <a:t>个元素的</a:t>
            </a:r>
            <a:r>
              <a:rPr lang="en-US" altLang="zh-CN" sz="2400" dirty="0">
                <a:solidFill>
                  <a:srgbClr val="003300"/>
                </a:solidFill>
                <a:latin typeface="Arial" panose="020B0604020202020204" pitchFamily="34" charset="0"/>
              </a:rPr>
              <a:t>margin-right</a:t>
            </a:r>
            <a:r>
              <a:rPr lang="zh-CN" altLang="en-US" sz="2400" dirty="0">
                <a:solidFill>
                  <a:srgbClr val="003300"/>
                </a:solidFill>
                <a:latin typeface="Arial" panose="020B0604020202020204" pitchFamily="34" charset="0"/>
              </a:rPr>
              <a:t>加上第</a:t>
            </a:r>
            <a:r>
              <a:rPr lang="en-US" altLang="zh-CN" sz="2400" dirty="0">
                <a:solidFill>
                  <a:srgbClr val="003300"/>
                </a:solidFill>
                <a:latin typeface="Arial" panose="020B0604020202020204" pitchFamily="34" charset="0"/>
              </a:rPr>
              <a:t>2</a:t>
            </a:r>
            <a:r>
              <a:rPr lang="zh-CN" altLang="en-US" sz="2400" dirty="0">
                <a:solidFill>
                  <a:srgbClr val="003300"/>
                </a:solidFill>
                <a:latin typeface="Arial" panose="020B0604020202020204" pitchFamily="34" charset="0"/>
              </a:rPr>
              <a:t>个元素的</a:t>
            </a:r>
            <a:r>
              <a:rPr lang="en-US" altLang="zh-CN" sz="2400" dirty="0">
                <a:solidFill>
                  <a:srgbClr val="003300"/>
                </a:solidFill>
                <a:latin typeface="Arial" panose="020B0604020202020204" pitchFamily="34" charset="0"/>
              </a:rPr>
              <a:t>margin-left</a:t>
            </a:r>
            <a:r>
              <a:rPr lang="zh-CN" altLang="en-US" sz="2400" dirty="0">
                <a:solidFill>
                  <a:srgbClr val="003300"/>
                </a:solidFill>
                <a:latin typeface="Arial" panose="020B0604020202020204" pitchFamily="34" charset="0"/>
              </a:rPr>
              <a:t>。</a:t>
            </a:r>
          </a:p>
        </p:txBody>
      </p:sp>
    </p:spTree>
  </p:cSld>
  <p:clrMapOvr>
    <a:masterClrMapping/>
  </p:clrMapOvr>
  <p:transition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Rot="1"/>
          </p:cNvSpPr>
          <p:nvPr>
            <p:ph type="title"/>
          </p:nvPr>
        </p:nvSpPr>
        <p:spPr/>
        <p:txBody>
          <a:bodyPr vert="horz" wrap="square" lIns="91440" tIns="45720" rIns="91440" bIns="45720" anchor="t" anchorCtr="0"/>
          <a:lstStyle/>
          <a:p>
            <a:pPr eaLnBrk="1" hangingPunct="1"/>
            <a:r>
              <a:rPr lang="zh-CN" altLang="en-US" sz="3600" dirty="0"/>
              <a:t>盒子在标准流中的定位原则</a:t>
            </a:r>
          </a:p>
        </p:txBody>
      </p:sp>
      <p:sp>
        <p:nvSpPr>
          <p:cNvPr id="63491" name="Rectangle 3"/>
          <p:cNvSpPr>
            <a:spLocks noGrp="1" noRot="1"/>
          </p:cNvSpPr>
          <p:nvPr>
            <p:ph idx="1"/>
          </p:nvPr>
        </p:nvSpPr>
        <p:spPr/>
        <p:txBody>
          <a:bodyPr vert="horz" wrap="square" lIns="91440" tIns="45720" rIns="91440" bIns="45720" anchor="t" anchorCtr="0"/>
          <a:lstStyle/>
          <a:p>
            <a:pPr eaLnBrk="1" hangingPunct="1"/>
            <a:r>
              <a:rPr lang="zh-CN" altLang="en-US" dirty="0"/>
              <a:t>块级元素之间的竖直</a:t>
            </a:r>
            <a:r>
              <a:rPr lang="en-US" altLang="zh-CN" dirty="0"/>
              <a:t>margin</a:t>
            </a:r>
          </a:p>
        </p:txBody>
      </p:sp>
      <p:sp>
        <p:nvSpPr>
          <p:cNvPr id="63492" name="Rectangle 4"/>
          <p:cNvSpPr/>
          <p:nvPr/>
        </p:nvSpPr>
        <p:spPr>
          <a:xfrm>
            <a:off x="2971800" y="2895600"/>
            <a:ext cx="1371600" cy="4572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lstStyle/>
          <a:p>
            <a:pPr algn="ctr"/>
            <a:r>
              <a:rPr lang="en-US" altLang="zh-CN" sz="2000" dirty="0">
                <a:solidFill>
                  <a:schemeClr val="hlink"/>
                </a:solidFill>
                <a:latin typeface="Arial" panose="020B0604020202020204" pitchFamily="34" charset="0"/>
              </a:rPr>
              <a:t>div1</a:t>
            </a:r>
          </a:p>
        </p:txBody>
      </p:sp>
      <p:sp>
        <p:nvSpPr>
          <p:cNvPr id="63493" name="Rectangle 5"/>
          <p:cNvSpPr/>
          <p:nvPr/>
        </p:nvSpPr>
        <p:spPr>
          <a:xfrm>
            <a:off x="2514600" y="2438400"/>
            <a:ext cx="2286000" cy="1447800"/>
          </a:xfrm>
          <a:prstGeom prst="rect">
            <a:avLst/>
          </a:prstGeom>
          <a:noFill/>
          <a:ln w="38100" cap="rnd" cmpd="sng">
            <a:solidFill>
              <a:schemeClr val="tx1"/>
            </a:solidFill>
            <a:prstDash val="sysDot"/>
            <a:miter/>
            <a:headEnd type="none" w="med" len="med"/>
            <a:tailEnd type="none" w="med" len="med"/>
          </a:ln>
        </p:spPr>
        <p:txBody>
          <a:bodyPr wrap="none" anchor="ctr" anchorCtr="0"/>
          <a:lstStyle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63494" name="Text Box 6"/>
          <p:cNvSpPr txBox="1"/>
          <p:nvPr/>
        </p:nvSpPr>
        <p:spPr>
          <a:xfrm>
            <a:off x="2743200" y="3505200"/>
            <a:ext cx="2057400" cy="39878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000" dirty="0">
                <a:latin typeface="Arial" panose="020B0604020202020204" pitchFamily="34" charset="0"/>
              </a:rPr>
              <a:t>margin-bottom</a:t>
            </a:r>
          </a:p>
        </p:txBody>
      </p:sp>
      <p:sp>
        <p:nvSpPr>
          <p:cNvPr id="63495" name="Rectangle 7"/>
          <p:cNvSpPr/>
          <p:nvPr/>
        </p:nvSpPr>
        <p:spPr>
          <a:xfrm>
            <a:off x="2971800" y="4937125"/>
            <a:ext cx="1371600" cy="4572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lstStyle/>
          <a:p>
            <a:pPr algn="ctr"/>
            <a:r>
              <a:rPr lang="en-US" altLang="zh-CN" sz="2000" dirty="0">
                <a:solidFill>
                  <a:schemeClr val="hlink"/>
                </a:solidFill>
                <a:latin typeface="Arial" panose="020B0604020202020204" pitchFamily="34" charset="0"/>
              </a:rPr>
              <a:t>div2</a:t>
            </a:r>
          </a:p>
        </p:txBody>
      </p:sp>
      <p:sp>
        <p:nvSpPr>
          <p:cNvPr id="63496" name="Rectangle 8"/>
          <p:cNvSpPr/>
          <p:nvPr/>
        </p:nvSpPr>
        <p:spPr>
          <a:xfrm>
            <a:off x="2514600" y="4479925"/>
            <a:ext cx="2286000" cy="1447800"/>
          </a:xfrm>
          <a:prstGeom prst="rect">
            <a:avLst/>
          </a:prstGeom>
          <a:noFill/>
          <a:ln w="38100" cap="rnd" cmpd="sng">
            <a:solidFill>
              <a:schemeClr val="tx1"/>
            </a:solidFill>
            <a:prstDash val="sysDot"/>
            <a:miter/>
            <a:headEnd type="none" w="med" len="med"/>
            <a:tailEnd type="none" w="med" len="med"/>
          </a:ln>
        </p:spPr>
        <p:txBody>
          <a:bodyPr wrap="none" anchor="ctr" anchorCtr="0"/>
          <a:lstStyle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63497" name="Text Box 9"/>
          <p:cNvSpPr txBox="1"/>
          <p:nvPr/>
        </p:nvSpPr>
        <p:spPr>
          <a:xfrm>
            <a:off x="2895600" y="4495800"/>
            <a:ext cx="1752600" cy="39878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000" dirty="0">
                <a:latin typeface="Arial" panose="020B0604020202020204" pitchFamily="34" charset="0"/>
              </a:rPr>
              <a:t>margin-top</a:t>
            </a:r>
          </a:p>
        </p:txBody>
      </p:sp>
      <p:sp>
        <p:nvSpPr>
          <p:cNvPr id="63498" name="AutoShape 10"/>
          <p:cNvSpPr/>
          <p:nvPr/>
        </p:nvSpPr>
        <p:spPr>
          <a:xfrm>
            <a:off x="2590800" y="3962400"/>
            <a:ext cx="304800" cy="60960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003300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vert="eaVert" wrap="none" anchor="ctr" anchorCtr="0"/>
          <a:lstStyle/>
          <a:p>
            <a:pPr algn="ctr"/>
            <a:endParaRPr lang="zh-CN" altLang="zh-CN" dirty="0">
              <a:latin typeface="Arial" panose="020B0604020202020204" pitchFamily="34" charset="0"/>
            </a:endParaRPr>
          </a:p>
        </p:txBody>
      </p:sp>
      <p:sp>
        <p:nvSpPr>
          <p:cNvPr id="63499" name="Rectangle 11"/>
          <p:cNvSpPr/>
          <p:nvPr/>
        </p:nvSpPr>
        <p:spPr>
          <a:xfrm>
            <a:off x="5867400" y="2895600"/>
            <a:ext cx="1371600" cy="4572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lstStyle/>
          <a:p>
            <a:pPr algn="ctr"/>
            <a:r>
              <a:rPr lang="en-US" altLang="zh-CN" sz="2000" dirty="0">
                <a:solidFill>
                  <a:schemeClr val="hlink"/>
                </a:solidFill>
                <a:latin typeface="Arial" panose="020B0604020202020204" pitchFamily="34" charset="0"/>
              </a:rPr>
              <a:t>div1</a:t>
            </a:r>
          </a:p>
        </p:txBody>
      </p:sp>
      <p:sp>
        <p:nvSpPr>
          <p:cNvPr id="63500" name="Rectangle 12"/>
          <p:cNvSpPr/>
          <p:nvPr/>
        </p:nvSpPr>
        <p:spPr>
          <a:xfrm>
            <a:off x="5867400" y="3810000"/>
            <a:ext cx="1371600" cy="4572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lstStyle/>
          <a:p>
            <a:pPr algn="ctr"/>
            <a:r>
              <a:rPr lang="en-US" altLang="zh-CN" sz="2000" dirty="0">
                <a:solidFill>
                  <a:schemeClr val="hlink"/>
                </a:solidFill>
                <a:latin typeface="Arial" panose="020B0604020202020204" pitchFamily="34" charset="0"/>
              </a:rPr>
              <a:t>div2</a:t>
            </a:r>
          </a:p>
        </p:txBody>
      </p:sp>
      <p:sp>
        <p:nvSpPr>
          <p:cNvPr id="63501" name="Rectangle 13"/>
          <p:cNvSpPr/>
          <p:nvPr/>
        </p:nvSpPr>
        <p:spPr>
          <a:xfrm>
            <a:off x="5410200" y="2438400"/>
            <a:ext cx="2209800" cy="1066800"/>
          </a:xfrm>
          <a:prstGeom prst="rect">
            <a:avLst/>
          </a:prstGeom>
          <a:noFill/>
          <a:ln w="38100" cap="rnd" cmpd="sng">
            <a:solidFill>
              <a:schemeClr val="tx1"/>
            </a:solidFill>
            <a:prstDash val="sysDot"/>
            <a:miter/>
            <a:headEnd type="none" w="med" len="med"/>
            <a:tailEnd type="none" w="med" len="med"/>
          </a:ln>
        </p:spPr>
        <p:txBody>
          <a:bodyPr wrap="none" anchor="ctr" anchorCtr="0"/>
          <a:lstStyle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63502" name="Rectangle 14"/>
          <p:cNvSpPr/>
          <p:nvPr/>
        </p:nvSpPr>
        <p:spPr>
          <a:xfrm>
            <a:off x="5410200" y="3810000"/>
            <a:ext cx="2209800" cy="1066800"/>
          </a:xfrm>
          <a:prstGeom prst="rect">
            <a:avLst/>
          </a:prstGeom>
          <a:noFill/>
          <a:ln w="38100" cap="rnd" cmpd="sng">
            <a:solidFill>
              <a:schemeClr val="tx1"/>
            </a:solidFill>
            <a:prstDash val="sysDot"/>
            <a:miter/>
            <a:headEnd type="none" w="med" len="med"/>
            <a:tailEnd type="none" w="med" len="med"/>
          </a:ln>
        </p:spPr>
        <p:txBody>
          <a:bodyPr wrap="none" anchor="ctr" anchorCtr="0"/>
          <a:lstStyle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63503" name="Line 15"/>
          <p:cNvSpPr/>
          <p:nvPr/>
        </p:nvSpPr>
        <p:spPr>
          <a:xfrm>
            <a:off x="5410200" y="3429000"/>
            <a:ext cx="0" cy="457200"/>
          </a:xfrm>
          <a:prstGeom prst="line">
            <a:avLst/>
          </a:prstGeom>
          <a:ln w="38100" cap="rnd" cmpd="sng">
            <a:solidFill>
              <a:schemeClr val="tx1"/>
            </a:solidFill>
            <a:prstDash val="sysDot"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3504" name="Line 16"/>
          <p:cNvSpPr/>
          <p:nvPr/>
        </p:nvSpPr>
        <p:spPr>
          <a:xfrm>
            <a:off x="7620000" y="3429000"/>
            <a:ext cx="0" cy="457200"/>
          </a:xfrm>
          <a:prstGeom prst="line">
            <a:avLst/>
          </a:prstGeom>
          <a:ln w="38100" cap="rnd" cmpd="sng">
            <a:solidFill>
              <a:schemeClr val="tx1"/>
            </a:solidFill>
            <a:prstDash val="sysDot"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3505" name="Line 17"/>
          <p:cNvSpPr/>
          <p:nvPr/>
        </p:nvSpPr>
        <p:spPr>
          <a:xfrm>
            <a:off x="7239000" y="3352800"/>
            <a:ext cx="1600200" cy="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3506" name="Line 18"/>
          <p:cNvSpPr/>
          <p:nvPr/>
        </p:nvSpPr>
        <p:spPr>
          <a:xfrm>
            <a:off x="7239000" y="3810000"/>
            <a:ext cx="1524000" cy="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3507" name="Line 19"/>
          <p:cNvSpPr/>
          <p:nvPr/>
        </p:nvSpPr>
        <p:spPr>
          <a:xfrm>
            <a:off x="8229600" y="3352800"/>
            <a:ext cx="0" cy="45720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triangle" w="med" len="med"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3508" name="Text Box 20"/>
          <p:cNvSpPr txBox="1"/>
          <p:nvPr/>
        </p:nvSpPr>
        <p:spPr>
          <a:xfrm>
            <a:off x="7696200" y="2590800"/>
            <a:ext cx="2971800" cy="82994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dirty="0">
                <a:latin typeface="Arial" panose="020B0604020202020204" pitchFamily="34" charset="0"/>
              </a:rPr>
              <a:t>Max(margin-bottom,margin-top)</a:t>
            </a:r>
          </a:p>
        </p:txBody>
      </p:sp>
      <p:sp>
        <p:nvSpPr>
          <p:cNvPr id="63509" name="AutoShape 21"/>
          <p:cNvSpPr/>
          <p:nvPr/>
        </p:nvSpPr>
        <p:spPr>
          <a:xfrm>
            <a:off x="4800600" y="3505200"/>
            <a:ext cx="685800" cy="304800"/>
          </a:xfrm>
          <a:prstGeom prst="rightArrow">
            <a:avLst>
              <a:gd name="adj1" fmla="val 50000"/>
              <a:gd name="adj2" fmla="val 56250"/>
            </a:avLst>
          </a:prstGeom>
          <a:solidFill>
            <a:srgbClr val="003300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lstStyle/>
          <a:p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178198" name="AutoShape 22"/>
          <p:cNvSpPr/>
          <p:nvPr/>
        </p:nvSpPr>
        <p:spPr>
          <a:xfrm>
            <a:off x="8382000" y="4800600"/>
            <a:ext cx="1447800" cy="914400"/>
          </a:xfrm>
          <a:prstGeom prst="wedgeRoundRectCallout">
            <a:avLst>
              <a:gd name="adj1" fmla="val 2958"/>
              <a:gd name="adj2" fmla="val -216148"/>
              <a:gd name="adj3" fmla="val 16667"/>
            </a:avLst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lstStyle/>
          <a:p>
            <a:pPr algn="ctr"/>
            <a:r>
              <a:rPr lang="en-US" altLang="zh-CN" dirty="0">
                <a:latin typeface="Arial" panose="020B0604020202020204" pitchFamily="34" charset="0"/>
              </a:rPr>
              <a:t>margin</a:t>
            </a:r>
            <a:r>
              <a:rPr lang="zh-CN" altLang="en-US" dirty="0">
                <a:latin typeface="Arial" panose="020B0604020202020204" pitchFamily="34" charset="0"/>
              </a:rPr>
              <a:t>的“塌陷”现象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78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8198" grpId="0" bldLvl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 txBox="1">
            <a:spLocks noGrp="1"/>
          </p:cNvSpPr>
          <p:nvPr>
            <p:ph type="sldNum" sz="quarter" idx="12"/>
          </p:nvPr>
        </p:nvSpPr>
        <p:spPr bwMode="auto">
          <a:xfrm>
            <a:off x="8077200" y="6243638"/>
            <a:ext cx="2133600" cy="457200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>
              <a:buNone/>
            </a:pPr>
            <a:fld id="{9A0DB2DC-4C9A-4742-B13C-FB6460FD3503}" type="slidenum">
              <a:rPr lang="en-US" altLang="zh-CN" sz="1200" dirty="0">
                <a:latin typeface="Garamond" panose="02020404030301010803" pitchFamily="18" charset="0"/>
              </a:rPr>
              <a:t>6</a:t>
            </a:fld>
            <a:endParaRPr lang="en-US" altLang="zh-CN" sz="1200" dirty="0">
              <a:latin typeface="Garamond" panose="02020404030301010803" pitchFamily="18" charset="0"/>
            </a:endParaRPr>
          </a:p>
        </p:txBody>
      </p:sp>
      <p:pic>
        <p:nvPicPr>
          <p:cNvPr id="9219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9288" y="0"/>
            <a:ext cx="8424862" cy="65246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Rot="1"/>
          </p:cNvSpPr>
          <p:nvPr>
            <p:ph type="title"/>
          </p:nvPr>
        </p:nvSpPr>
        <p:spPr/>
        <p:txBody>
          <a:bodyPr vert="horz" wrap="square" lIns="91440" tIns="45720" rIns="91440" bIns="45720" anchor="t" anchorCtr="0"/>
          <a:lstStyle/>
          <a:p>
            <a:pPr eaLnBrk="1" hangingPunct="1"/>
            <a:r>
              <a:rPr lang="zh-CN" altLang="en-US" dirty="0"/>
              <a:t>盒子的浮动属性</a:t>
            </a:r>
            <a:r>
              <a:rPr lang="en-US" altLang="zh-CN" dirty="0"/>
              <a:t>-float</a:t>
            </a:r>
          </a:p>
        </p:txBody>
      </p:sp>
      <p:pic>
        <p:nvPicPr>
          <p:cNvPr id="64515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1905000"/>
            <a:ext cx="7772400" cy="33686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4516" name="Text Box 4"/>
          <p:cNvSpPr txBox="1"/>
          <p:nvPr/>
        </p:nvSpPr>
        <p:spPr>
          <a:xfrm>
            <a:off x="3886200" y="4495800"/>
            <a:ext cx="1524000" cy="82994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b="1" dirty="0">
                <a:latin typeface="Arial" panose="020B0604020202020204" pitchFamily="34" charset="0"/>
              </a:rPr>
              <a:t>标准流布局</a:t>
            </a:r>
          </a:p>
        </p:txBody>
      </p:sp>
      <p:sp>
        <p:nvSpPr>
          <p:cNvPr id="64517" name="Text Box 5"/>
          <p:cNvSpPr txBox="1"/>
          <p:nvPr/>
        </p:nvSpPr>
        <p:spPr>
          <a:xfrm>
            <a:off x="7010400" y="4495800"/>
            <a:ext cx="1981200" cy="82994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b="1" dirty="0">
                <a:latin typeface="Arial" panose="020B0604020202020204" pitchFamily="34" charset="0"/>
              </a:rPr>
              <a:t>浮动后的布局</a:t>
            </a:r>
          </a:p>
        </p:txBody>
      </p:sp>
      <p:sp>
        <p:nvSpPr>
          <p:cNvPr id="64518" name="Text Box 6"/>
          <p:cNvSpPr txBox="1"/>
          <p:nvPr/>
        </p:nvSpPr>
        <p:spPr>
          <a:xfrm>
            <a:off x="2209800" y="5410200"/>
            <a:ext cx="7924800" cy="119888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分析：在标准流中，即使设置了盒子的较小尺寸，块级元素依然遵循标准流默认的布局规则；当出现浮动元素后，</a:t>
            </a:r>
            <a:r>
              <a:rPr lang="zh-CN" altLang="en-US" dirty="0">
                <a:solidFill>
                  <a:schemeClr val="hlin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被浮动的框</a:t>
            </a:r>
            <a:r>
              <a:rPr lang="en-US" altLang="zh-CN" dirty="0">
                <a:solidFill>
                  <a:schemeClr val="hlin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altLang="en-US" dirty="0">
                <a:solidFill>
                  <a:schemeClr val="hlin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脱离了标准流。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ransition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Rot="1"/>
          </p:cNvSpPr>
          <p:nvPr>
            <p:ph type="title"/>
          </p:nvPr>
        </p:nvSpPr>
        <p:spPr>
          <a:xfrm>
            <a:off x="1825625" y="381000"/>
            <a:ext cx="8540750" cy="1143000"/>
          </a:xfrm>
        </p:spPr>
        <p:txBody>
          <a:bodyPr vert="horz" wrap="square" lIns="91440" tIns="45720" rIns="91440" bIns="45720" anchor="t" anchorCtr="0"/>
          <a:lstStyle/>
          <a:p>
            <a:pPr eaLnBrk="1" hangingPunct="1"/>
            <a:r>
              <a:rPr lang="zh-CN" altLang="en-US" dirty="0"/>
              <a:t>盒子的浮动属性</a:t>
            </a:r>
            <a:r>
              <a:rPr lang="en-US" altLang="zh-CN" dirty="0"/>
              <a:t>-float</a:t>
            </a:r>
          </a:p>
        </p:txBody>
      </p:sp>
      <p:pic>
        <p:nvPicPr>
          <p:cNvPr id="65539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7400" y="1600200"/>
            <a:ext cx="8153400" cy="3646488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Rot="1"/>
          </p:cNvSpPr>
          <p:nvPr>
            <p:ph type="title"/>
          </p:nvPr>
        </p:nvSpPr>
        <p:spPr/>
        <p:txBody>
          <a:bodyPr vert="horz" wrap="square" lIns="91440" tIns="45720" rIns="91440" bIns="45720" anchor="t" anchorCtr="0"/>
          <a:lstStyle/>
          <a:p>
            <a:pPr eaLnBrk="1" hangingPunct="1"/>
            <a:r>
              <a:rPr lang="zh-CN" altLang="en-US" dirty="0"/>
              <a:t>盒子的浮动属性</a:t>
            </a:r>
            <a:r>
              <a:rPr lang="en-US" altLang="zh-CN" dirty="0"/>
              <a:t>-float</a:t>
            </a:r>
          </a:p>
        </p:txBody>
      </p:sp>
      <p:pic>
        <p:nvPicPr>
          <p:cNvPr id="6656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7400" y="1981200"/>
            <a:ext cx="8077200" cy="3671888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t" anchorCtr="0"/>
          <a:lstStyle/>
          <a:p>
            <a:r>
              <a:rPr lang="zh-CN" altLang="en-US" dirty="0"/>
              <a:t>实现效果练习</a:t>
            </a:r>
          </a:p>
        </p:txBody>
      </p:sp>
      <p:sp>
        <p:nvSpPr>
          <p:cNvPr id="4" name="灯片编号占位符 3"/>
          <p:cNvSpPr txBox="1">
            <a:spLocks noGrp="1"/>
          </p:cNvSpPr>
          <p:nvPr>
            <p:ph type="sldNum" sz="quarter" idx="12"/>
          </p:nvPr>
        </p:nvSpPr>
        <p:spPr bwMode="auto">
          <a:xfrm>
            <a:off x="8077200" y="6243638"/>
            <a:ext cx="2133600" cy="457200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>
              <a:buNone/>
            </a:pPr>
            <a:fld id="{9A0DB2DC-4C9A-4742-B13C-FB6460FD3503}" type="slidenum">
              <a:rPr lang="en-US" altLang="zh-CN" sz="1200" dirty="0">
                <a:latin typeface="Garamond" panose="02020404030301010803" pitchFamily="18" charset="0"/>
              </a:rPr>
              <a:t>63</a:t>
            </a:fld>
            <a:endParaRPr lang="en-US" altLang="zh-CN" sz="1200" dirty="0">
              <a:latin typeface="Garamond" panose="02020404030301010803" pitchFamily="18" charset="0"/>
            </a:endParaRPr>
          </a:p>
        </p:txBody>
      </p:sp>
      <p:pic>
        <p:nvPicPr>
          <p:cNvPr id="67588" name="Picture 4"/>
          <p:cNvPicPr>
            <a:picLocks noChangeAspect="1"/>
          </p:cNvPicPr>
          <p:nvPr/>
        </p:nvPicPr>
        <p:blipFill>
          <a:blip r:embed="rId2"/>
          <a:srcRect l="54546" t="37682" r="17596" b="16687"/>
          <a:stretch>
            <a:fillRect/>
          </a:stretch>
        </p:blipFill>
        <p:spPr>
          <a:xfrm>
            <a:off x="7459663" y="0"/>
            <a:ext cx="3092450" cy="33909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7589" name="Picture 2"/>
          <p:cNvPicPr>
            <a:picLocks noChangeAspect="1"/>
          </p:cNvPicPr>
          <p:nvPr/>
        </p:nvPicPr>
        <p:blipFill>
          <a:blip r:embed="rId3"/>
          <a:srcRect t="14455" b="36491"/>
          <a:stretch>
            <a:fillRect/>
          </a:stretch>
        </p:blipFill>
        <p:spPr>
          <a:xfrm>
            <a:off x="1631950" y="3460750"/>
            <a:ext cx="9036050" cy="340201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7590" name="Picture 2"/>
          <p:cNvPicPr>
            <a:picLocks noGrp="1" noChangeAspect="1"/>
          </p:cNvPicPr>
          <p:nvPr>
            <p:ph idx="1"/>
          </p:nvPr>
        </p:nvPicPr>
        <p:blipFill>
          <a:blip r:embed="rId4"/>
          <a:srcRect r="30618" b="45657"/>
          <a:stretch>
            <a:fillRect/>
          </a:stretch>
        </p:blipFill>
        <p:spPr>
          <a:xfrm>
            <a:off x="1631950" y="1341438"/>
            <a:ext cx="4972050" cy="2592387"/>
          </a:xfr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内容占位符 2"/>
          <p:cNvSpPr>
            <a:spLocks noGrp="1"/>
          </p:cNvSpPr>
          <p:nvPr>
            <p:ph idx="1"/>
          </p:nvPr>
        </p:nvSpPr>
        <p:spPr>
          <a:xfrm>
            <a:off x="1919288" y="260350"/>
            <a:ext cx="8497888" cy="5119688"/>
          </a:xfrm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04875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kumimoji="0" lang="en-US" altLang="zh-CN" sz="3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Position</a:t>
            </a:r>
            <a:r>
              <a:rPr kumimoji="0" lang="zh-CN" altLang="en-US" sz="3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定位</a:t>
            </a:r>
          </a:p>
          <a:p>
            <a:pPr marL="0" marR="0" lvl="0" indent="0" algn="l" defTabSz="904875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kumimoji="0" lang="zh-CN" altLang="en-US" sz="3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    浮动虽然灵活，但无法对</a:t>
            </a:r>
            <a:r>
              <a:rPr kumimoji="0" lang="en-US" altLang="zh-CN" sz="3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HTML5</a:t>
            </a:r>
            <a:r>
              <a:rPr kumimoji="0" lang="zh-CN" altLang="en-US" sz="3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标签精确控制，需要使用定位属性</a:t>
            </a:r>
            <a:r>
              <a:rPr kumimoji="0" lang="en-US" altLang="zh-CN" sz="3000" b="0" i="1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postion</a:t>
            </a:r>
            <a:r>
              <a:rPr kumimoji="0" lang="zh-CN" altLang="en-US" sz="3000" b="0" i="1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：  </a:t>
            </a:r>
            <a:r>
              <a:rPr kumimoji="0" lang="en-US" altLang="zh-CN" sz="3000" b="0" i="1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static/ relative/ absolute/fixed;</a:t>
            </a:r>
          </a:p>
          <a:p>
            <a:pPr marL="342900" marR="0" lvl="0" indent="-342900" algn="l" defTabSz="904875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/>
            </a:pPr>
            <a:r>
              <a:rPr kumimoji="0" lang="zh-CN" altLang="en-US" sz="3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static:默认定位方式</a:t>
            </a:r>
          </a:p>
          <a:p>
            <a:pPr marL="342900" marR="0" lvl="0" indent="-342900" algn="l" defTabSz="904875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/>
            </a:pPr>
            <a:r>
              <a:rPr kumimoji="0" lang="zh-CN" altLang="en-US" sz="3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relative:相对定位，相对于自己本来的位置</a:t>
            </a:r>
          </a:p>
          <a:p>
            <a:pPr marL="342900" marR="0" lvl="0" indent="-342900" algn="l" defTabSz="904875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/>
            </a:pPr>
            <a:r>
              <a:rPr kumimoji="0" lang="zh-CN" altLang="en-US" sz="3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absolute:绝对定位，相对于已定位的父级，否则以浏览器窗口定位</a:t>
            </a:r>
          </a:p>
          <a:p>
            <a:pPr marL="342900" marR="0" lvl="0" indent="-342900" algn="l" defTabSz="904875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/>
            </a:pPr>
            <a:r>
              <a:rPr kumimoji="0" lang="zh-CN" altLang="en-US" sz="3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fixed:固定定位，以浏览器窗口为参照物</a:t>
            </a:r>
          </a:p>
          <a:p>
            <a:pPr marL="0" marR="0" lvl="0" indent="0" algn="l" defTabSz="904875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kumimoji="0" lang="zh-CN" altLang="en-US" sz="3000" b="0" i="1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     </a:t>
            </a:r>
            <a:r>
              <a:rPr kumimoji="0" lang="en-US" altLang="zh-CN" sz="3000" b="0" i="1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position</a:t>
            </a:r>
            <a:r>
              <a:rPr kumimoji="0" lang="zh-CN" altLang="en-US" sz="3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仅定义定位方式，还需要使用偏移属性</a:t>
            </a:r>
            <a:r>
              <a:rPr kumimoji="0" lang="en-US" altLang="zh-CN" sz="3000" b="0" i="1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top</a:t>
            </a:r>
            <a:r>
              <a:rPr kumimoji="0" lang="zh-CN" altLang="en-US" sz="3000" b="0" i="1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、</a:t>
            </a:r>
            <a:r>
              <a:rPr kumimoji="0" lang="en-US" altLang="zh-CN" sz="3000" b="0" i="1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bottom</a:t>
            </a:r>
            <a:r>
              <a:rPr kumimoji="0" lang="zh-CN" altLang="en-US" sz="3000" b="0" i="1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、</a:t>
            </a:r>
            <a:r>
              <a:rPr kumimoji="0" lang="en-US" altLang="zh-CN" sz="3000" b="0" i="1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left</a:t>
            </a:r>
            <a:r>
              <a:rPr kumimoji="0" lang="zh-CN" altLang="en-US" sz="3000" b="0" i="1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、</a:t>
            </a:r>
            <a:r>
              <a:rPr kumimoji="0" lang="en-US" altLang="zh-CN" sz="3000" b="0" i="1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right</a:t>
            </a:r>
            <a:r>
              <a:rPr kumimoji="0" lang="zh-CN" altLang="en-US" sz="3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的组合来精确定义位置。      </a:t>
            </a:r>
            <a:r>
              <a:rPr kumimoji="0" lang="zh-CN" altLang="en-US" sz="3000" b="0" i="1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z-index</a:t>
            </a:r>
            <a:r>
              <a:rPr kumimoji="0" lang="zh-CN" altLang="en-US" sz="3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属性可以控制</a:t>
            </a:r>
            <a:r>
              <a:rPr kumimoji="0" lang="en-US" altLang="zh-CN" sz="3000" b="0" i="1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定位元素</a:t>
            </a:r>
            <a:r>
              <a:rPr kumimoji="0" lang="zh-CN" altLang="en-US" sz="30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重叠属性</a:t>
            </a:r>
          </a:p>
          <a:p>
            <a:pPr marL="342900" marR="0" lvl="0" indent="-342900" algn="l" defTabSz="904875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None/>
              <a:defRPr/>
            </a:pPr>
            <a:endParaRPr kumimoji="0" lang="en-US" altLang="zh-CN" sz="3000" b="1" i="1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04875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kumimoji="0" lang="en-US" altLang="zh-CN" sz="3000" b="1" i="1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  </a:t>
            </a:r>
            <a:endParaRPr kumimoji="0" lang="zh-CN" altLang="en-US" sz="3000" b="1" i="1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440690" marR="0" lvl="0" indent="-440690" algn="l" defTabSz="904875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None/>
              <a:defRPr/>
            </a:pPr>
            <a:endParaRPr kumimoji="0" lang="en-US" altLang="zh-CN" sz="30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440690" marR="0" lvl="0" indent="-440690" algn="l" defTabSz="904875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None/>
              <a:defRPr/>
            </a:pPr>
            <a:endParaRPr kumimoji="0" lang="zh-CN" altLang="en-US" sz="30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标题 1"/>
          <p:cNvSpPr>
            <a:spLocks noGrp="1"/>
          </p:cNvSpPr>
          <p:nvPr>
            <p:ph type="title"/>
          </p:nvPr>
        </p:nvSpPr>
        <p:spPr>
          <a:xfrm>
            <a:off x="1981200" y="277813"/>
            <a:ext cx="8686800" cy="1139825"/>
          </a:xfrm>
        </p:spPr>
        <p:txBody>
          <a:bodyPr vert="horz" wrap="square" lIns="91440" tIns="45720" rIns="91440" bIns="45720" anchor="t" anchorCtr="0"/>
          <a:lstStyle/>
          <a:p>
            <a:r>
              <a:rPr lang="zh-CN" altLang="en-US" sz="3600" dirty="0"/>
              <a:t>练习：用</a:t>
            </a:r>
            <a:r>
              <a:rPr lang="en-US" altLang="zh-CN" sz="3600" dirty="0"/>
              <a:t>position</a:t>
            </a:r>
            <a:r>
              <a:rPr lang="zh-CN" altLang="en-US" sz="3600" dirty="0"/>
              <a:t>定位实现垂直居中</a:t>
            </a:r>
            <a:r>
              <a:rPr lang="en-US" altLang="zh-CN" sz="3600" dirty="0"/>
              <a:t>/</a:t>
            </a:r>
            <a:r>
              <a:rPr lang="zh-CN" altLang="en-US" sz="3600" dirty="0"/>
              <a:t>购物车按钮等效果</a:t>
            </a:r>
          </a:p>
        </p:txBody>
      </p:sp>
      <p:sp>
        <p:nvSpPr>
          <p:cNvPr id="69635" name="内容占位符 2"/>
          <p:cNvSpPr>
            <a:spLocks noGrp="1"/>
          </p:cNvSpPr>
          <p:nvPr>
            <p:ph idx="1"/>
          </p:nvPr>
        </p:nvSpPr>
        <p:spPr/>
        <p:txBody>
          <a:bodyPr vert="horz" wrap="square" lIns="91440" tIns="45720" rIns="91440" bIns="45720" anchor="t" anchorCtr="0"/>
          <a:lstStyle/>
          <a:p>
            <a:endParaRPr lang="zh-CN" altLang="en-US" dirty="0"/>
          </a:p>
        </p:txBody>
      </p:sp>
      <p:sp>
        <p:nvSpPr>
          <p:cNvPr id="4" name="灯片编号占位符 3"/>
          <p:cNvSpPr txBox="1">
            <a:spLocks noGrp="1"/>
          </p:cNvSpPr>
          <p:nvPr>
            <p:ph type="sldNum" sz="quarter" idx="12"/>
          </p:nvPr>
        </p:nvSpPr>
        <p:spPr bwMode="auto">
          <a:xfrm>
            <a:off x="8077200" y="6243638"/>
            <a:ext cx="2133600" cy="457200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>
              <a:buNone/>
            </a:pPr>
            <a:fld id="{9A0DB2DC-4C9A-4742-B13C-FB6460FD3503}" type="slidenum">
              <a:rPr lang="en-US" altLang="zh-CN" sz="1200" dirty="0">
                <a:latin typeface="Garamond" panose="02020404030301010803" pitchFamily="18" charset="0"/>
              </a:rPr>
              <a:t>65</a:t>
            </a:fld>
            <a:endParaRPr lang="en-US" altLang="zh-CN" sz="1200" dirty="0">
              <a:latin typeface="Garamond" panose="02020404030301010803" pitchFamily="18" charset="0"/>
            </a:endParaRPr>
          </a:p>
        </p:txBody>
      </p:sp>
      <p:pic>
        <p:nvPicPr>
          <p:cNvPr id="69637" name="Picture 2"/>
          <p:cNvPicPr>
            <a:picLocks noChangeAspect="1"/>
          </p:cNvPicPr>
          <p:nvPr/>
        </p:nvPicPr>
        <p:blipFill>
          <a:blip r:embed="rId2"/>
          <a:srcRect l="19894" t="14900" r="26140" b="38747"/>
          <a:stretch>
            <a:fillRect/>
          </a:stretch>
        </p:blipFill>
        <p:spPr>
          <a:xfrm>
            <a:off x="1992313" y="1700213"/>
            <a:ext cx="5111750" cy="397351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9638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6225" y="1844675"/>
            <a:ext cx="2016125" cy="1008063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内容占位符 2"/>
          <p:cNvSpPr>
            <a:spLocks noGrp="1"/>
          </p:cNvSpPr>
          <p:nvPr>
            <p:ph idx="1"/>
          </p:nvPr>
        </p:nvSpPr>
        <p:spPr>
          <a:xfrm>
            <a:off x="1557338" y="1052513"/>
            <a:ext cx="8964613" cy="5119688"/>
          </a:xfrm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04875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    块元素在页面中以区域块的形式出现，它会独自占据一行或多行，可以对其设置宽度、高度、对齐等属性，有h1~h6、div、p、ul、li等。</a:t>
            </a:r>
          </a:p>
          <a:p>
            <a:pPr marL="0" marR="0" lvl="0" indent="0" algn="l" defTabSz="904875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None/>
              <a:defRPr/>
            </a:pPr>
            <a:r>
              <a: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   行内元素不一样，一个行内元素通常都会和它前后的行内元素显示在同一行中，不占独立的区域。但一般不能设置宽度、高度、对齐等属性。常见的行内元素标签有span、a等。块元素和行内元素之间是可以互相转换的。</a:t>
            </a:r>
            <a:r>
              <a:rPr kumimoji="0" lang="en-US" altLang="zh-CN" sz="2800" b="0" i="1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</a:p>
          <a:p>
            <a:pPr marL="440690" marR="0" lvl="0" indent="-440690" algn="l" defTabSz="904875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None/>
              <a:defRPr/>
            </a:pPr>
            <a:endParaRPr kumimoji="0" lang="en-US" altLang="zh-CN" sz="30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440690" marR="0" lvl="0" indent="-440690" algn="l" defTabSz="904875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None/>
              <a:defRPr/>
            </a:pPr>
            <a:endParaRPr kumimoji="0" lang="zh-CN" altLang="en-US" sz="30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0659" name="矩形 6147"/>
          <p:cNvSpPr/>
          <p:nvPr/>
        </p:nvSpPr>
        <p:spPr>
          <a:xfrm>
            <a:off x="2424113" y="333375"/>
            <a:ext cx="4653280" cy="76835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eaLnBrk="0" hangingPunct="0">
              <a:spcBef>
                <a:spcPct val="20000"/>
              </a:spcBef>
            </a:pPr>
            <a:r>
              <a:rPr lang="zh-CN" altLang="en-US" sz="4400" dirty="0">
                <a:latin typeface="Arial" panose="020B0604020202020204" pitchFamily="34" charset="0"/>
                <a:ea typeface="黑体" panose="02010609060101010101" pitchFamily="49" charset="-122"/>
              </a:rPr>
              <a:t>块元素与行内元素</a:t>
            </a:r>
            <a:endParaRPr lang="en-US" altLang="zh-CN" sz="4400" dirty="0"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矩形 6146"/>
          <p:cNvSpPr>
            <a:spLocks noRot="1"/>
          </p:cNvSpPr>
          <p:nvPr/>
        </p:nvSpPr>
        <p:spPr>
          <a:xfrm>
            <a:off x="2063750" y="1676400"/>
            <a:ext cx="8280400" cy="4321175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eaLnBrk="0" hangingPunct="0">
              <a:spcBef>
                <a:spcPct val="20000"/>
              </a:spcBef>
            </a:pPr>
            <a:endParaRPr lang="zh-CN" altLang="zh-CN" sz="2800" b="1" i="1" dirty="0">
              <a:solidFill>
                <a:srgbClr val="C00000"/>
              </a:solidFill>
              <a:latin typeface="Arial" panose="020B0604020202020204" pitchFamily="34" charset="0"/>
            </a:endParaRPr>
          </a:p>
          <a:p>
            <a:pPr eaLnBrk="0" hangingPunct="0">
              <a:spcBef>
                <a:spcPct val="20000"/>
              </a:spcBef>
            </a:pPr>
            <a:endParaRPr lang="zh-CN" altLang="zh-CN" sz="2800" b="1" dirty="0">
              <a:latin typeface="Arial" panose="020B0604020202020204" pitchFamily="34" charset="0"/>
            </a:endParaRPr>
          </a:p>
          <a:p>
            <a:pPr eaLnBrk="0" hangingPunct="0">
              <a:spcBef>
                <a:spcPct val="20000"/>
              </a:spcBef>
            </a:pPr>
            <a:r>
              <a:rPr lang="en-US" altLang="zh-CN" sz="2800" b="1" i="1" dirty="0">
                <a:solidFill>
                  <a:srgbClr val="C00000"/>
                </a:solidFill>
                <a:latin typeface="Arial" panose="020B0604020202020204" pitchFamily="34" charset="0"/>
              </a:rPr>
              <a:t>    </a:t>
            </a:r>
            <a:endParaRPr lang="zh-CN" altLang="zh-CN" sz="2800" b="1" i="1" dirty="0">
              <a:solidFill>
                <a:srgbClr val="C00000"/>
              </a:solidFill>
              <a:latin typeface="Arial" panose="020B0604020202020204" pitchFamily="34" charset="0"/>
            </a:endParaRPr>
          </a:p>
          <a:p>
            <a:pPr eaLnBrk="0" hangingPunct="0">
              <a:spcBef>
                <a:spcPct val="20000"/>
              </a:spcBef>
            </a:pPr>
            <a:endParaRPr lang="en-US" altLang="zh-CN" sz="2800" b="1" i="1" dirty="0">
              <a:solidFill>
                <a:srgbClr val="C00000"/>
              </a:solidFill>
              <a:latin typeface="Arial" panose="020B0604020202020204" pitchFamily="34" charset="0"/>
            </a:endParaRPr>
          </a:p>
          <a:p>
            <a:pPr eaLnBrk="0" hangingPunct="0">
              <a:spcBef>
                <a:spcPct val="20000"/>
              </a:spcBef>
            </a:pPr>
            <a:endParaRPr lang="zh-CN" altLang="zh-CN" sz="2800" b="1" i="1" dirty="0">
              <a:solidFill>
                <a:srgbClr val="C00000"/>
              </a:solidFill>
              <a:latin typeface="Arial" panose="020B0604020202020204" pitchFamily="34" charset="0"/>
            </a:endParaRPr>
          </a:p>
          <a:p>
            <a:pPr eaLnBrk="0" hangingPunct="0">
              <a:spcBef>
                <a:spcPct val="20000"/>
              </a:spcBef>
            </a:pPr>
            <a:endParaRPr lang="zh-CN" altLang="zh-CN" sz="2800" b="1" i="1" dirty="0">
              <a:solidFill>
                <a:srgbClr val="C00000"/>
              </a:solidFill>
              <a:latin typeface="Arial" panose="020B0604020202020204" pitchFamily="34" charset="0"/>
            </a:endParaRPr>
          </a:p>
          <a:p>
            <a:pPr eaLnBrk="0" hangingPunct="0">
              <a:spcBef>
                <a:spcPct val="20000"/>
              </a:spcBef>
            </a:pPr>
            <a:endParaRPr lang="zh-CN" altLang="zh-CN" sz="2800" b="1" i="1" dirty="0">
              <a:solidFill>
                <a:srgbClr val="C00000"/>
              </a:solidFill>
              <a:latin typeface="Arial" panose="020B0604020202020204" pitchFamily="34" charset="0"/>
            </a:endParaRPr>
          </a:p>
          <a:p>
            <a:pPr eaLnBrk="0" hangingPunct="0">
              <a:spcBef>
                <a:spcPct val="20000"/>
              </a:spcBef>
            </a:pPr>
            <a:endParaRPr lang="zh-CN" altLang="en-US" sz="2800" dirty="0">
              <a:latin typeface="Arial" panose="020B0604020202020204" pitchFamily="34" charset="0"/>
            </a:endParaRPr>
          </a:p>
        </p:txBody>
      </p:sp>
      <p:sp>
        <p:nvSpPr>
          <p:cNvPr id="71683" name="矩形 6147"/>
          <p:cNvSpPr/>
          <p:nvPr/>
        </p:nvSpPr>
        <p:spPr>
          <a:xfrm>
            <a:off x="2424113" y="333375"/>
            <a:ext cx="4653280" cy="76835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eaLnBrk="0" hangingPunct="0">
              <a:spcBef>
                <a:spcPct val="20000"/>
              </a:spcBef>
            </a:pPr>
            <a:r>
              <a:rPr lang="zh-CN" altLang="en-US" sz="4400" dirty="0">
                <a:latin typeface="Arial" panose="020B0604020202020204" pitchFamily="34" charset="0"/>
                <a:ea typeface="黑体" panose="02010609060101010101" pitchFamily="49" charset="-122"/>
              </a:rPr>
              <a:t>块元素与行内元素</a:t>
            </a:r>
            <a:endParaRPr lang="en-US" altLang="zh-CN" sz="4400" dirty="0"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71684" name="矩形 1"/>
          <p:cNvSpPr/>
          <p:nvPr/>
        </p:nvSpPr>
        <p:spPr>
          <a:xfrm>
            <a:off x="2208213" y="1492250"/>
            <a:ext cx="7775575" cy="56927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en-US" altLang="zh-CN" sz="2800" dirty="0">
                <a:latin typeface="Arial" panose="020B0604020202020204" pitchFamily="34" charset="0"/>
              </a:rPr>
              <a:t>     </a:t>
            </a:r>
            <a:endParaRPr lang="en-US" altLang="zh-CN" sz="2800" b="1" i="1" dirty="0">
              <a:solidFill>
                <a:srgbClr val="C00000"/>
              </a:solidFill>
              <a:latin typeface="Arial" panose="020B0604020202020204" pitchFamily="34" charset="0"/>
            </a:endParaRPr>
          </a:p>
          <a:p>
            <a:endParaRPr lang="en-US" altLang="zh-CN" sz="2800" b="1" i="1" dirty="0">
              <a:solidFill>
                <a:srgbClr val="C00000"/>
              </a:solidFill>
              <a:latin typeface="Arial" panose="020B0604020202020204" pitchFamily="34" charset="0"/>
            </a:endParaRPr>
          </a:p>
          <a:p>
            <a:endParaRPr lang="en-US" altLang="zh-CN" sz="2800" b="1" i="1" dirty="0">
              <a:solidFill>
                <a:srgbClr val="C00000"/>
              </a:solidFill>
              <a:latin typeface="Arial" panose="020B0604020202020204" pitchFamily="34" charset="0"/>
            </a:endParaRPr>
          </a:p>
          <a:p>
            <a:endParaRPr lang="en-US" altLang="zh-CN" sz="2800" b="1" i="1" dirty="0">
              <a:solidFill>
                <a:srgbClr val="C00000"/>
              </a:solidFill>
              <a:latin typeface="Arial" panose="020B0604020202020204" pitchFamily="34" charset="0"/>
            </a:endParaRPr>
          </a:p>
          <a:p>
            <a:endParaRPr lang="en-US" altLang="zh-CN" sz="2800" b="1" i="1" dirty="0">
              <a:solidFill>
                <a:srgbClr val="C00000"/>
              </a:solidFill>
              <a:latin typeface="Arial" panose="020B0604020202020204" pitchFamily="34" charset="0"/>
            </a:endParaRPr>
          </a:p>
          <a:p>
            <a:endParaRPr lang="en-US" altLang="zh-CN" sz="2800" b="1" i="1" dirty="0">
              <a:solidFill>
                <a:srgbClr val="C00000"/>
              </a:solidFill>
              <a:latin typeface="Arial" panose="020B0604020202020204" pitchFamily="34" charset="0"/>
            </a:endParaRPr>
          </a:p>
          <a:p>
            <a:r>
              <a:rPr lang="en-US" altLang="zh-CN" sz="2800" dirty="0">
                <a:latin typeface="Arial" panose="020B0604020202020204" pitchFamily="34" charset="0"/>
              </a:rPr>
              <a:t>      </a:t>
            </a:r>
            <a:endParaRPr lang="en-US" altLang="zh-CN" sz="2800" b="1" i="1" dirty="0">
              <a:solidFill>
                <a:srgbClr val="C00000"/>
              </a:solidFill>
              <a:latin typeface="Arial" panose="020B0604020202020204" pitchFamily="34" charset="0"/>
            </a:endParaRPr>
          </a:p>
          <a:p>
            <a:endParaRPr lang="en-US" altLang="zh-CN" sz="2800" dirty="0">
              <a:latin typeface="Arial" panose="020B0604020202020204" pitchFamily="34" charset="0"/>
            </a:endParaRPr>
          </a:p>
          <a:p>
            <a:endParaRPr lang="en-US" altLang="zh-CN" sz="2800" dirty="0">
              <a:latin typeface="Arial" panose="020B0604020202020204" pitchFamily="34" charset="0"/>
            </a:endParaRPr>
          </a:p>
          <a:p>
            <a:endParaRPr lang="en-US" altLang="zh-CN" sz="2800" dirty="0">
              <a:latin typeface="Arial" panose="020B0604020202020204" pitchFamily="34" charset="0"/>
            </a:endParaRPr>
          </a:p>
          <a:p>
            <a:endParaRPr lang="en-US" altLang="zh-CN" sz="2800" dirty="0">
              <a:latin typeface="Arial" panose="020B0604020202020204" pitchFamily="34" charset="0"/>
            </a:endParaRPr>
          </a:p>
          <a:p>
            <a:br>
              <a:rPr lang="en-US" altLang="zh-CN" sz="2800" dirty="0">
                <a:latin typeface="Arial" panose="020B0604020202020204" pitchFamily="34" charset="0"/>
              </a:rPr>
            </a:br>
            <a:endParaRPr lang="en-US" altLang="zh-CN" sz="2800" dirty="0">
              <a:latin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051050" y="1492250"/>
            <a:ext cx="8208963" cy="310769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kumimoji="0" lang="en-US" altLang="zh-CN" sz="2800" kern="1200" cap="none" spc="0" normalizeH="0" baseline="0" noProof="0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    </a:t>
            </a:r>
            <a:r>
              <a:rPr kumimoji="0" lang="en-US" altLang="zh-CN" sz="2800" b="1" i="1" kern="1200" cap="none" spc="0" normalizeH="0" baseline="0" noProof="0" dirty="0">
                <a:solidFill>
                  <a:srgbClr val="C00000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display: inline</a:t>
            </a:r>
            <a:r>
              <a:rPr kumimoji="0" lang="zh-CN" altLang="zh-CN" sz="2800" b="1" i="1" kern="1200" cap="none" spc="0" normalizeH="0" baseline="0" noProof="0" dirty="0">
                <a:solidFill>
                  <a:srgbClr val="C00000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｜</a:t>
            </a:r>
            <a:r>
              <a:rPr kumimoji="0" lang="en-US" altLang="zh-CN" sz="2800" b="1" i="1" kern="1200" cap="none" spc="0" normalizeH="0" baseline="0" noProof="0" dirty="0">
                <a:solidFill>
                  <a:srgbClr val="C00000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block</a:t>
            </a:r>
            <a:r>
              <a:rPr kumimoji="0" lang="zh-CN" altLang="zh-CN" sz="2800" b="1" i="1" kern="1200" cap="none" spc="0" normalizeH="0" baseline="0" noProof="0" dirty="0">
                <a:solidFill>
                  <a:srgbClr val="C00000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｜</a:t>
            </a:r>
            <a:r>
              <a:rPr kumimoji="0" lang="en-US" altLang="zh-CN" sz="2800" b="1" i="1" kern="1200" cap="none" spc="0" normalizeH="0" baseline="0" noProof="0" dirty="0">
                <a:solidFill>
                  <a:srgbClr val="C00000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inline-block</a:t>
            </a:r>
            <a:r>
              <a:rPr kumimoji="0" lang="zh-CN" altLang="zh-CN" sz="2800" b="1" i="1" kern="1200" cap="none" spc="0" normalizeH="0" baseline="0" noProof="0" dirty="0">
                <a:solidFill>
                  <a:srgbClr val="C00000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｜</a:t>
            </a:r>
            <a:r>
              <a:rPr kumimoji="0" lang="en-US" altLang="zh-CN" sz="2800" b="1" i="1" kern="1200" cap="none" spc="0" normalizeH="0" baseline="0" noProof="0" dirty="0">
                <a:solidFill>
                  <a:srgbClr val="C00000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none;</a:t>
            </a:r>
          </a:p>
          <a:p>
            <a:pPr marL="457200" marR="0" indent="-457200" defTabSz="914400"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zh-CN" sz="2800" kern="1200" cap="none" spc="0" normalizeH="0" baseline="0" noProof="0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inline</a:t>
            </a:r>
            <a:r>
              <a:rPr kumimoji="0" lang="zh-CN" altLang="zh-CN" sz="2800" kern="1200" cap="none" spc="0" normalizeH="0" baseline="0" noProof="0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：将标签显示为行内元素</a:t>
            </a:r>
          </a:p>
          <a:p>
            <a:pPr marL="457200" marR="0" indent="-457200" defTabSz="914400"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zh-CN" sz="2800" kern="1200" cap="none" spc="0" normalizeH="0" baseline="0" noProof="0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block</a:t>
            </a:r>
            <a:r>
              <a:rPr kumimoji="0" lang="zh-CN" altLang="zh-CN" sz="2800" kern="1200" cap="none" spc="0" normalizeH="0" baseline="0" noProof="0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：将标签显示为块元素</a:t>
            </a:r>
          </a:p>
          <a:p>
            <a:pPr marL="457200" marR="0" indent="-457200" defTabSz="914400"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zh-CN" sz="2800" kern="1200" cap="none" spc="0" normalizeH="0" baseline="0" noProof="0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inline-block</a:t>
            </a:r>
            <a:r>
              <a:rPr kumimoji="0" lang="zh-CN" altLang="zh-CN" sz="2800" kern="1200" cap="none" spc="0" normalizeH="0" baseline="0" noProof="0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：将标签显示为行内块元素，可以对其设置宽高和对齐等属性，但是不会独占一行</a:t>
            </a:r>
          </a:p>
          <a:p>
            <a:pPr marL="457200" marR="0" indent="-457200" defTabSz="914400"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zh-CN" sz="2800" kern="1200" cap="none" spc="0" normalizeH="0" baseline="0" noProof="0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none</a:t>
            </a:r>
            <a:r>
              <a:rPr kumimoji="0" lang="zh-CN" altLang="zh-CN" sz="2800" kern="1200" cap="none" spc="0" normalizeH="0" baseline="0" noProof="0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：标签元素被隐藏，不在页面上显示，也不占用页面空间</a:t>
            </a:r>
            <a:endParaRPr kumimoji="0" lang="zh-CN" altLang="en-US" sz="2800" b="1" i="1" kern="1200" cap="none" spc="0" normalizeH="0" baseline="0" noProof="0" dirty="0">
              <a:solidFill>
                <a:srgbClr val="C00000"/>
              </a:solidFill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标题 1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t" anchorCtr="0"/>
          <a:lstStyle/>
          <a:p>
            <a:r>
              <a:rPr lang="zh-CN" altLang="en-US" dirty="0"/>
              <a:t>作业</a:t>
            </a:r>
            <a:r>
              <a:rPr lang="en-US" altLang="zh-CN" dirty="0"/>
              <a:t>3 </a:t>
            </a:r>
            <a:r>
              <a:rPr lang="zh-CN" altLang="en-US" dirty="0"/>
              <a:t>实现导航菜单</a:t>
            </a:r>
          </a:p>
        </p:txBody>
      </p:sp>
      <p:sp>
        <p:nvSpPr>
          <p:cNvPr id="72707" name="内容占位符 2"/>
          <p:cNvSpPr>
            <a:spLocks noGrp="1"/>
          </p:cNvSpPr>
          <p:nvPr>
            <p:ph idx="1"/>
          </p:nvPr>
        </p:nvSpPr>
        <p:spPr/>
        <p:txBody>
          <a:bodyPr vert="horz" wrap="square" lIns="91440" tIns="45720" rIns="91440" bIns="45720" anchor="t" anchorCtr="0"/>
          <a:lstStyle/>
          <a:p>
            <a:r>
              <a:rPr lang="zh-CN" altLang="en-US" dirty="0"/>
              <a:t>综合利用所学列表、</a:t>
            </a:r>
            <a:r>
              <a:rPr lang="en-US" altLang="zh-CN" dirty="0"/>
              <a:t>css</a:t>
            </a:r>
            <a:r>
              <a:rPr lang="zh-CN" altLang="en-US" dirty="0"/>
              <a:t>选择器、盒子模型、浮动定位、</a:t>
            </a:r>
            <a:r>
              <a:rPr lang="en-US" altLang="zh-CN" dirty="0"/>
              <a:t>position</a:t>
            </a:r>
            <a:r>
              <a:rPr lang="zh-CN" altLang="en-US" dirty="0"/>
              <a:t>定位、</a:t>
            </a:r>
            <a:r>
              <a:rPr lang="en-US" altLang="zh-CN" dirty="0"/>
              <a:t>display</a:t>
            </a:r>
            <a:r>
              <a:rPr lang="zh-CN" altLang="en-US" dirty="0"/>
              <a:t>属性等知识实现导航菜单，参照效果如图：</a:t>
            </a:r>
          </a:p>
        </p:txBody>
      </p:sp>
      <p:sp>
        <p:nvSpPr>
          <p:cNvPr id="4" name="灯片编号占位符 3"/>
          <p:cNvSpPr txBox="1">
            <a:spLocks noGrp="1"/>
          </p:cNvSpPr>
          <p:nvPr>
            <p:ph type="sldNum" sz="quarter" idx="12"/>
          </p:nvPr>
        </p:nvSpPr>
        <p:spPr bwMode="auto">
          <a:xfrm>
            <a:off x="8077200" y="6243638"/>
            <a:ext cx="2133600" cy="457200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>
              <a:buNone/>
            </a:pPr>
            <a:fld id="{9A0DB2DC-4C9A-4742-B13C-FB6460FD3503}" type="slidenum">
              <a:rPr lang="en-US" altLang="zh-CN" sz="1200" dirty="0">
                <a:latin typeface="Garamond" panose="02020404030301010803" pitchFamily="18" charset="0"/>
              </a:rPr>
              <a:t>68</a:t>
            </a:fld>
            <a:endParaRPr lang="en-US" altLang="zh-CN" sz="1200" dirty="0">
              <a:latin typeface="Garamond" panose="02020404030301010803" pitchFamily="18" charset="0"/>
            </a:endParaRPr>
          </a:p>
        </p:txBody>
      </p:sp>
      <p:pic>
        <p:nvPicPr>
          <p:cNvPr id="72709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448" y="3212976"/>
            <a:ext cx="7485062" cy="22669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灯片编号占位符 3"/>
          <p:cNvSpPr txBox="1">
            <a:spLocks noGrp="1"/>
          </p:cNvSpPr>
          <p:nvPr>
            <p:ph type="sldNum" sz="quarter" idx="12"/>
          </p:nvPr>
        </p:nvSpPr>
        <p:spPr bwMode="auto">
          <a:xfrm>
            <a:off x="8077200" y="6243638"/>
            <a:ext cx="2133600" cy="457200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>
              <a:buNone/>
            </a:pPr>
            <a:fld id="{9A0DB2DC-4C9A-4742-B13C-FB6460FD3503}" type="slidenum">
              <a:rPr lang="en-US" altLang="zh-CN" sz="1200" dirty="0">
                <a:latin typeface="Garamond" panose="02020404030301010803" pitchFamily="18" charset="0"/>
              </a:rPr>
              <a:t>7</a:t>
            </a:fld>
            <a:endParaRPr lang="en-US" altLang="zh-CN" sz="1200" dirty="0">
              <a:latin typeface="Garamond" panose="02020404030301010803" pitchFamily="18" charset="0"/>
            </a:endParaRPr>
          </a:p>
        </p:txBody>
      </p:sp>
      <p:grpSp>
        <p:nvGrpSpPr>
          <p:cNvPr id="2" name="组合 7"/>
          <p:cNvGrpSpPr/>
          <p:nvPr/>
        </p:nvGrpSpPr>
        <p:grpSpPr>
          <a:xfrm>
            <a:off x="5735638" y="0"/>
            <a:ext cx="4775200" cy="4797425"/>
            <a:chOff x="4429124" y="1785926"/>
            <a:chExt cx="4470296" cy="4411474"/>
          </a:xfrm>
        </p:grpSpPr>
        <p:pic>
          <p:nvPicPr>
            <p:cNvPr id="10250" name="Picture 4" descr="C:\Documents and Settings\赵海燕\桌面\195.jpg"/>
            <p:cNvPicPr>
              <a:picLocks noChangeAspect="1"/>
            </p:cNvPicPr>
            <p:nvPr/>
          </p:nvPicPr>
          <p:blipFill>
            <a:blip r:embed="rId2"/>
            <a:srcRect l="15175" r="17487"/>
            <a:stretch>
              <a:fillRect/>
            </a:stretch>
          </p:blipFill>
          <p:spPr>
            <a:xfrm>
              <a:off x="4429124" y="1785926"/>
              <a:ext cx="4470296" cy="3714776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10251" name="TextBox 4"/>
            <p:cNvSpPr txBox="1"/>
            <p:nvPr/>
          </p:nvSpPr>
          <p:spPr>
            <a:xfrm>
              <a:off x="6286794" y="5774062"/>
              <a:ext cx="1506942" cy="42333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zh-CN" b="1" dirty="0">
                  <a:latin typeface="Arial" panose="020B0604020202020204" pitchFamily="34" charset="0"/>
                </a:rPr>
                <a:t>195</a:t>
              </a:r>
              <a:r>
                <a:rPr lang="zh-CN" altLang="en-US" b="1" dirty="0">
                  <a:latin typeface="Arial" panose="020B0604020202020204" pitchFamily="34" charset="0"/>
                </a:rPr>
                <a:t>号作品</a:t>
              </a:r>
            </a:p>
          </p:txBody>
        </p:sp>
      </p:grpSp>
      <p:grpSp>
        <p:nvGrpSpPr>
          <p:cNvPr id="3" name="组合 6"/>
          <p:cNvGrpSpPr/>
          <p:nvPr/>
        </p:nvGrpSpPr>
        <p:grpSpPr>
          <a:xfrm>
            <a:off x="1524000" y="0"/>
            <a:ext cx="4114800" cy="5086350"/>
            <a:chOff x="428596" y="1571612"/>
            <a:chExt cx="3754992" cy="4633055"/>
          </a:xfrm>
        </p:grpSpPr>
        <p:pic>
          <p:nvPicPr>
            <p:cNvPr id="10248" name="Picture 4" descr="C:\Documents and Settings\赵海燕\桌面\1.jpg"/>
            <p:cNvPicPr>
              <a:picLocks noChangeAspect="1"/>
            </p:cNvPicPr>
            <p:nvPr/>
          </p:nvPicPr>
          <p:blipFill>
            <a:blip r:embed="rId3"/>
            <a:srcRect l="23633" r="25830"/>
            <a:stretch>
              <a:fillRect/>
            </a:stretch>
          </p:blipFill>
          <p:spPr>
            <a:xfrm>
              <a:off x="428596" y="1571612"/>
              <a:ext cx="3754992" cy="4157672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10249" name="TextBox 8"/>
            <p:cNvSpPr txBox="1"/>
            <p:nvPr/>
          </p:nvSpPr>
          <p:spPr>
            <a:xfrm>
              <a:off x="1642594" y="5785321"/>
              <a:ext cx="1468967" cy="41934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zh-CN" b="1" dirty="0">
                  <a:latin typeface="Arial" panose="020B0604020202020204" pitchFamily="34" charset="0"/>
                </a:rPr>
                <a:t>144</a:t>
              </a:r>
              <a:r>
                <a:rPr lang="zh-CN" altLang="en-US" b="1" dirty="0">
                  <a:latin typeface="Arial" panose="020B0604020202020204" pitchFamily="34" charset="0"/>
                </a:rPr>
                <a:t>号作品</a:t>
              </a:r>
            </a:p>
          </p:txBody>
        </p:sp>
      </p:grpSp>
      <p:grpSp>
        <p:nvGrpSpPr>
          <p:cNvPr id="467976" name="Group 8"/>
          <p:cNvGrpSpPr/>
          <p:nvPr/>
        </p:nvGrpSpPr>
        <p:grpSpPr>
          <a:xfrm>
            <a:off x="3719513" y="2641600"/>
            <a:ext cx="6434137" cy="4216400"/>
            <a:chOff x="1383" y="1664"/>
            <a:chExt cx="4053" cy="2656"/>
          </a:xfrm>
        </p:grpSpPr>
        <p:pic>
          <p:nvPicPr>
            <p:cNvPr id="10246" name="Picture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83" y="1664"/>
              <a:ext cx="2994" cy="2656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10247" name="Rectangle 10"/>
            <p:cNvSpPr/>
            <p:nvPr/>
          </p:nvSpPr>
          <p:spPr>
            <a:xfrm>
              <a:off x="4422" y="3884"/>
              <a:ext cx="1014" cy="29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zh-CN" b="1" dirty="0">
                  <a:latin typeface="Arial" panose="020B0604020202020204" pitchFamily="34" charset="0"/>
                </a:rPr>
                <a:t>209</a:t>
              </a:r>
              <a:r>
                <a:rPr lang="zh-CN" altLang="en-US" b="1" dirty="0">
                  <a:latin typeface="Arial" panose="020B0604020202020204" pitchFamily="34" charset="0"/>
                </a:rPr>
                <a:t>号作品</a:t>
              </a: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500"/>
                                        <p:tgtEl>
                                          <p:spTgt spid="4679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灯片编号占位符 7"/>
          <p:cNvSpPr txBox="1">
            <a:spLocks noGrp="1"/>
          </p:cNvSpPr>
          <p:nvPr>
            <p:ph type="sldNum" sz="quarter" idx="12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>
              <a:buNone/>
            </a:pPr>
            <a:fld id="{9A0DB2DC-4C9A-4742-B13C-FB6460FD3503}" type="slidenum">
              <a:rPr lang="en-US" altLang="zh-CN" sz="1200" dirty="0">
                <a:latin typeface="Garamond" panose="02020404030301010803" pitchFamily="18" charset="0"/>
              </a:rPr>
              <a:t>8</a:t>
            </a:fld>
            <a:endParaRPr lang="en-US" altLang="zh-CN" sz="1200" dirty="0">
              <a:latin typeface="Garamond" panose="02020404030301010803" pitchFamily="18" charset="0"/>
            </a:endParaRPr>
          </a:p>
        </p:txBody>
      </p:sp>
      <p:sp>
        <p:nvSpPr>
          <p:cNvPr id="11267" name="Rectangle 2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t" anchorCtr="0"/>
          <a:lstStyle/>
          <a:p>
            <a:pPr eaLnBrk="1" hangingPunct="1"/>
            <a:endParaRPr lang="zh-CN" altLang="en-US" dirty="0"/>
          </a:p>
        </p:txBody>
      </p:sp>
      <p:sp>
        <p:nvSpPr>
          <p:cNvPr id="11268" name="Rectangle 3"/>
          <p:cNvSpPr>
            <a:spLocks noGrp="1"/>
          </p:cNvSpPr>
          <p:nvPr>
            <p:ph sz="half" idx="1"/>
          </p:nvPr>
        </p:nvSpPr>
        <p:spPr/>
        <p:txBody>
          <a:bodyPr vert="horz" wrap="square" lIns="91440" tIns="45720" rIns="91440" bIns="45720" anchor="t" anchorCtr="0"/>
          <a:lstStyle/>
          <a:p>
            <a:pPr eaLnBrk="1" hangingPunct="1">
              <a:buClr>
                <a:schemeClr val="accent1"/>
              </a:buClr>
              <a:buSzPct val="65000"/>
              <a:buFont typeface="Wingdings" panose="05000000000000000000" pitchFamily="2" charset="2"/>
            </a:pPr>
            <a:endParaRPr lang="zh-CN" altLang="en-US" sz="2600" dirty="0"/>
          </a:p>
        </p:txBody>
      </p:sp>
      <p:sp>
        <p:nvSpPr>
          <p:cNvPr id="11269" name="Rectangle 4"/>
          <p:cNvSpPr>
            <a:spLocks noGrp="1"/>
          </p:cNvSpPr>
          <p:nvPr>
            <p:ph sz="quarter" idx="2"/>
          </p:nvPr>
        </p:nvSpPr>
        <p:spPr>
          <a:xfrm>
            <a:off x="6172200" y="1600200"/>
            <a:ext cx="4038600" cy="2187575"/>
          </a:xfrm>
        </p:spPr>
        <p:txBody>
          <a:bodyPr vert="horz" wrap="square" lIns="91440" tIns="45720" rIns="91440" bIns="45720" anchor="t" anchorCtr="0"/>
          <a:lstStyle/>
          <a:p>
            <a:pPr eaLnBrk="1" hangingPunct="1">
              <a:buClr>
                <a:schemeClr val="accent1"/>
              </a:buClr>
              <a:buSzPct val="65000"/>
              <a:buFont typeface="Wingdings" panose="05000000000000000000" pitchFamily="2" charset="2"/>
            </a:pPr>
            <a:endParaRPr lang="zh-CN" altLang="en-US" sz="2100" dirty="0"/>
          </a:p>
        </p:txBody>
      </p:sp>
      <p:sp>
        <p:nvSpPr>
          <p:cNvPr id="11270" name="Rectangle 5"/>
          <p:cNvSpPr>
            <a:spLocks noGrp="1"/>
          </p:cNvSpPr>
          <p:nvPr>
            <p:ph sz="quarter" idx="3"/>
          </p:nvPr>
        </p:nvSpPr>
        <p:spPr>
          <a:xfrm>
            <a:off x="6167438" y="3937000"/>
            <a:ext cx="4038600" cy="2189163"/>
          </a:xfrm>
        </p:spPr>
        <p:txBody>
          <a:bodyPr vert="horz" wrap="square" lIns="91440" tIns="45720" rIns="91440" bIns="45720" anchor="t" anchorCtr="0"/>
          <a:lstStyle/>
          <a:p>
            <a:pPr eaLnBrk="1" hangingPunct="1">
              <a:buClr>
                <a:schemeClr val="accent1"/>
              </a:buClr>
              <a:buSzPct val="65000"/>
              <a:buFont typeface="Wingdings" panose="05000000000000000000" pitchFamily="2" charset="2"/>
            </a:pPr>
            <a:endParaRPr lang="zh-CN" altLang="en-US" sz="2100" dirty="0"/>
          </a:p>
        </p:txBody>
      </p:sp>
      <p:grpSp>
        <p:nvGrpSpPr>
          <p:cNvPr id="2" name="组合 7"/>
          <p:cNvGrpSpPr/>
          <p:nvPr/>
        </p:nvGrpSpPr>
        <p:grpSpPr>
          <a:xfrm>
            <a:off x="1703388" y="0"/>
            <a:ext cx="3929062" cy="3246437"/>
            <a:chOff x="214282" y="2928934"/>
            <a:chExt cx="3929090" cy="3245886"/>
          </a:xfrm>
        </p:grpSpPr>
        <p:pic>
          <p:nvPicPr>
            <p:cNvPr id="11278" name="Picture 3" descr="C:\Documents and Settings\赵海燕\桌面\211.jpg"/>
            <p:cNvPicPr>
              <a:picLocks noChangeAspect="1"/>
            </p:cNvPicPr>
            <p:nvPr/>
          </p:nvPicPr>
          <p:blipFill>
            <a:blip r:embed="rId2"/>
            <a:srcRect l="13989" r="18610"/>
            <a:stretch>
              <a:fillRect/>
            </a:stretch>
          </p:blipFill>
          <p:spPr>
            <a:xfrm>
              <a:off x="357158" y="2928934"/>
              <a:ext cx="3786214" cy="3143272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11279" name="TextBox 6"/>
            <p:cNvSpPr txBox="1"/>
            <p:nvPr/>
          </p:nvSpPr>
          <p:spPr>
            <a:xfrm>
              <a:off x="214282" y="5714523"/>
              <a:ext cx="1592591" cy="460297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zh-CN" b="1" dirty="0">
                  <a:latin typeface="Arial" panose="020B0604020202020204" pitchFamily="34" charset="0"/>
                </a:rPr>
                <a:t>211</a:t>
              </a:r>
              <a:r>
                <a:rPr lang="zh-CN" altLang="en-US" b="1" dirty="0">
                  <a:latin typeface="Arial" panose="020B0604020202020204" pitchFamily="34" charset="0"/>
                </a:rPr>
                <a:t>号作品</a:t>
              </a:r>
            </a:p>
          </p:txBody>
        </p:sp>
      </p:grpSp>
      <p:grpSp>
        <p:nvGrpSpPr>
          <p:cNvPr id="3" name="组合 10"/>
          <p:cNvGrpSpPr/>
          <p:nvPr/>
        </p:nvGrpSpPr>
        <p:grpSpPr>
          <a:xfrm>
            <a:off x="6345238" y="0"/>
            <a:ext cx="4681537" cy="3233737"/>
            <a:chOff x="4572000" y="2928934"/>
            <a:chExt cx="4681418" cy="3233760"/>
          </a:xfrm>
        </p:grpSpPr>
        <p:pic>
          <p:nvPicPr>
            <p:cNvPr id="11276" name="Picture 2" descr="C:\Documents and Settings\赵海燕\桌面\163.jpg"/>
            <p:cNvPicPr>
              <a:picLocks noChangeAspect="1"/>
            </p:cNvPicPr>
            <p:nvPr/>
          </p:nvPicPr>
          <p:blipFill>
            <a:blip r:embed="rId3"/>
            <a:srcRect l="11719" r="12840"/>
            <a:stretch>
              <a:fillRect/>
            </a:stretch>
          </p:blipFill>
          <p:spPr>
            <a:xfrm>
              <a:off x="4572000" y="2928934"/>
              <a:ext cx="4237687" cy="3143272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11277" name="TextBox 9"/>
            <p:cNvSpPr txBox="1"/>
            <p:nvPr/>
          </p:nvSpPr>
          <p:spPr>
            <a:xfrm>
              <a:off x="7643734" y="5702316"/>
              <a:ext cx="1609684" cy="46037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zh-CN" b="1" dirty="0">
                  <a:latin typeface="Arial" panose="020B0604020202020204" pitchFamily="34" charset="0"/>
                </a:rPr>
                <a:t>163</a:t>
              </a:r>
              <a:r>
                <a:rPr lang="zh-CN" altLang="en-US" b="1" dirty="0">
                  <a:latin typeface="Arial" panose="020B0604020202020204" pitchFamily="34" charset="0"/>
                </a:rPr>
                <a:t>号作品</a:t>
              </a:r>
            </a:p>
          </p:txBody>
        </p:sp>
      </p:grpSp>
      <p:grpSp>
        <p:nvGrpSpPr>
          <p:cNvPr id="469004" name="Group 12"/>
          <p:cNvGrpSpPr/>
          <p:nvPr/>
        </p:nvGrpSpPr>
        <p:grpSpPr>
          <a:xfrm>
            <a:off x="2566988" y="3357563"/>
            <a:ext cx="7667625" cy="3360737"/>
            <a:chOff x="567" y="2203"/>
            <a:chExt cx="4830" cy="2117"/>
          </a:xfrm>
        </p:grpSpPr>
        <p:pic>
          <p:nvPicPr>
            <p:cNvPr id="11274" name="Picture 1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7" y="2203"/>
              <a:ext cx="4830" cy="2117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11275" name="Text Box 14"/>
            <p:cNvSpPr txBox="1"/>
            <p:nvPr/>
          </p:nvSpPr>
          <p:spPr>
            <a:xfrm>
              <a:off x="4274" y="2944"/>
              <a:ext cx="1014" cy="29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zh-CN" b="1" dirty="0">
                  <a:latin typeface="Arial" panose="020B0604020202020204" pitchFamily="34" charset="0"/>
                </a:rPr>
                <a:t>213</a:t>
              </a:r>
              <a:r>
                <a:rPr lang="zh-CN" altLang="en-US" b="1" dirty="0">
                  <a:latin typeface="Arial" panose="020B0604020202020204" pitchFamily="34" charset="0"/>
                </a:rPr>
                <a:t>号作品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690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690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灯片编号占位符 5"/>
          <p:cNvSpPr txBox="1">
            <a:spLocks noGrp="1"/>
          </p:cNvSpPr>
          <p:nvPr>
            <p:ph type="sldNum" sz="quarter" idx="12"/>
          </p:nvPr>
        </p:nvSpPr>
        <p:spPr bwMode="auto">
          <a:xfrm>
            <a:off x="8077200" y="6243638"/>
            <a:ext cx="2133600" cy="457200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marL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0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 algn="r" eaLnBrk="1" hangingPunct="1">
              <a:buNone/>
            </a:pPr>
            <a:fld id="{9A0DB2DC-4C9A-4742-B13C-FB6460FD3503}" type="slidenum">
              <a:rPr lang="en-US" altLang="zh-CN" sz="1200" dirty="0">
                <a:latin typeface="Garamond" panose="02020404030301010803" pitchFamily="18" charset="0"/>
              </a:rPr>
              <a:t>9</a:t>
            </a:fld>
            <a:endParaRPr lang="en-US" altLang="zh-CN" sz="1200" dirty="0">
              <a:latin typeface="Garamond" panose="02020404030301010803" pitchFamily="18" charset="0"/>
            </a:endParaRPr>
          </a:p>
        </p:txBody>
      </p:sp>
      <p:grpSp>
        <p:nvGrpSpPr>
          <p:cNvPr id="470018" name="Group 2"/>
          <p:cNvGrpSpPr/>
          <p:nvPr/>
        </p:nvGrpSpPr>
        <p:grpSpPr>
          <a:xfrm>
            <a:off x="1524000" y="0"/>
            <a:ext cx="8915400" cy="6626225"/>
            <a:chOff x="0" y="0"/>
            <a:chExt cx="5616" cy="4174"/>
          </a:xfrm>
        </p:grpSpPr>
        <p:pic>
          <p:nvPicPr>
            <p:cNvPr id="12297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4536" cy="4170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12298" name="Rectangle 4"/>
            <p:cNvSpPr/>
            <p:nvPr/>
          </p:nvSpPr>
          <p:spPr>
            <a:xfrm>
              <a:off x="4604" y="3884"/>
              <a:ext cx="1012" cy="29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zh-CN" dirty="0">
                  <a:latin typeface="Arial" panose="020B0604020202020204" pitchFamily="34" charset="0"/>
                </a:rPr>
                <a:t>204</a:t>
              </a:r>
              <a:r>
                <a:rPr lang="zh-CN" altLang="en-US" dirty="0">
                  <a:latin typeface="Arial" panose="020B0604020202020204" pitchFamily="34" charset="0"/>
                </a:rPr>
                <a:t>号作品</a:t>
              </a:r>
            </a:p>
          </p:txBody>
        </p:sp>
      </p:grpSp>
      <p:sp>
        <p:nvSpPr>
          <p:cNvPr id="12292" name="Rectangle 5"/>
          <p:cNvSpPr>
            <a:spLocks noGrp="1"/>
          </p:cNvSpPr>
          <p:nvPr>
            <p:ph type="title"/>
          </p:nvPr>
        </p:nvSpPr>
        <p:spPr/>
        <p:txBody>
          <a:bodyPr vert="horz" wrap="square" lIns="91440" tIns="45720" rIns="91440" bIns="45720" anchor="t" anchorCtr="0"/>
          <a:lstStyle/>
          <a:p>
            <a:pPr eaLnBrk="1" hangingPunct="1"/>
            <a:endParaRPr lang="zh-CN" altLang="en-US" dirty="0"/>
          </a:p>
        </p:txBody>
      </p:sp>
      <p:sp>
        <p:nvSpPr>
          <p:cNvPr id="12293" name="Rectangle 6"/>
          <p:cNvSpPr>
            <a:spLocks noGrp="1"/>
          </p:cNvSpPr>
          <p:nvPr>
            <p:ph idx="1"/>
          </p:nvPr>
        </p:nvSpPr>
        <p:spPr/>
        <p:txBody>
          <a:bodyPr vert="horz" wrap="square" lIns="91440" tIns="45720" rIns="91440" bIns="45720" anchor="t" anchorCtr="0"/>
          <a:lstStyle/>
          <a:p>
            <a:pPr eaLnBrk="1" hangingPunct="1"/>
            <a:endParaRPr lang="zh-CN" altLang="en-US" dirty="0"/>
          </a:p>
        </p:txBody>
      </p:sp>
      <p:grpSp>
        <p:nvGrpSpPr>
          <p:cNvPr id="470023" name="Group 7"/>
          <p:cNvGrpSpPr/>
          <p:nvPr/>
        </p:nvGrpSpPr>
        <p:grpSpPr>
          <a:xfrm>
            <a:off x="2063750" y="765175"/>
            <a:ext cx="8342169" cy="4875213"/>
            <a:chOff x="625" y="560"/>
            <a:chExt cx="4927" cy="2935"/>
          </a:xfrm>
        </p:grpSpPr>
        <p:pic>
          <p:nvPicPr>
            <p:cNvPr id="12295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5" y="560"/>
              <a:ext cx="4672" cy="2935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12296" name="Text Box 9"/>
            <p:cNvSpPr txBox="1"/>
            <p:nvPr/>
          </p:nvSpPr>
          <p:spPr>
            <a:xfrm>
              <a:off x="4604" y="2886"/>
              <a:ext cx="948" cy="50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zh-CN" dirty="0">
                  <a:latin typeface="Arial" panose="020B0604020202020204" pitchFamily="34" charset="0"/>
                </a:rPr>
                <a:t>207</a:t>
              </a:r>
              <a:r>
                <a:rPr lang="zh-CN" altLang="en-US" dirty="0">
                  <a:latin typeface="Arial" panose="020B0604020202020204" pitchFamily="34" charset="0"/>
                </a:rPr>
                <a:t>号作品</a:t>
              </a:r>
            </a:p>
            <a:p>
              <a:endParaRPr lang="zh-CN" altLang="en-US" dirty="0">
                <a:latin typeface="Arial" panose="020B0604020202020204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700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700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4700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YTE5YzgzZTQxNmY2MGNiY2QxMTVmM2QxNjhjMmI2MjQifQ==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Blends">
  <a:themeElements>
    <a:clrScheme name="Blends 3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FFCF01"/>
      </a:accent2>
      <a:accent3>
        <a:srgbClr val="FFFFFF"/>
      </a:accent3>
      <a:accent4>
        <a:srgbClr val="000000"/>
      </a:accent4>
      <a:accent5>
        <a:srgbClr val="AAEFD1"/>
      </a:accent5>
      <a:accent6>
        <a:srgbClr val="E7BB01"/>
      </a:accent6>
      <a:hlink>
        <a:srgbClr val="FF0000"/>
      </a:hlink>
      <a:folHlink>
        <a:srgbClr val="3333CC"/>
      </a:folHlink>
    </a:clrScheme>
    <a:fontScheme name="Blends">
      <a:majorFont>
        <a:latin typeface="Tahoma"/>
        <a:ea typeface="黑体"/>
        <a:cs typeface=""/>
      </a:majorFont>
      <a:minorFont>
        <a:latin typeface="Tahoma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Blends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2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3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4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《数据结构(Java版)(第2版)》</Template>
  <TotalTime>115</TotalTime>
  <Words>4528</Words>
  <Application>Microsoft Office PowerPoint</Application>
  <PresentationFormat>宽屏</PresentationFormat>
  <Paragraphs>568</Paragraphs>
  <Slides>68</Slides>
  <Notes>25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68</vt:i4>
      </vt:variant>
    </vt:vector>
  </HeadingPairs>
  <TitlesOfParts>
    <vt:vector size="77" baseType="lpstr">
      <vt:lpstr>??</vt:lpstr>
      <vt:lpstr>黑体</vt:lpstr>
      <vt:lpstr>华文黑体</vt:lpstr>
      <vt:lpstr>Arial</vt:lpstr>
      <vt:lpstr>Garamond</vt:lpstr>
      <vt:lpstr>Tahoma</vt:lpstr>
      <vt:lpstr>Times New Roman</vt:lpstr>
      <vt:lpstr>Wingdings</vt:lpstr>
      <vt:lpstr>Blends</vt:lpstr>
      <vt:lpstr>CSS样式设计</vt:lpstr>
      <vt:lpstr>第一部分 使用CSS</vt:lpstr>
      <vt:lpstr>CSS的作用？</vt:lpstr>
      <vt:lpstr>PowerPoint 演示文稿</vt:lpstr>
      <vt:lpstr>CSS经典案例展示</vt:lpstr>
      <vt:lpstr>PowerPoint 演示文稿</vt:lpstr>
      <vt:lpstr>PowerPoint 演示文稿</vt:lpstr>
      <vt:lpstr>PowerPoint 演示文稿</vt:lpstr>
      <vt:lpstr>PowerPoint 演示文稿</vt:lpstr>
      <vt:lpstr>在html中如何使用CSS？</vt:lpstr>
      <vt:lpstr>在html中如何使用CSS？</vt:lpstr>
      <vt:lpstr>在html中如何使用CSS？</vt:lpstr>
      <vt:lpstr>3. 外部样式(链接式)：将html页面本身与css样式风格分离为不同的文件，实现了页面框架html代码与美工css代码的完全分离。</vt:lpstr>
      <vt:lpstr>CSS继承性</vt:lpstr>
      <vt:lpstr>PowerPoint 演示文稿</vt:lpstr>
      <vt:lpstr>PowerPoint 演示文稿</vt:lpstr>
      <vt:lpstr>PowerPoint 演示文稿</vt:lpstr>
      <vt:lpstr>CSS学习推荐</vt:lpstr>
      <vt:lpstr>第二部分 CSS选择器的语法构造</vt:lpstr>
      <vt:lpstr>CSS常用选择器</vt:lpstr>
      <vt:lpstr>CSS常用选择器</vt:lpstr>
      <vt:lpstr>CSS的基本语法</vt:lpstr>
      <vt:lpstr>CSS选择器示例</vt:lpstr>
      <vt:lpstr>类别选择器</vt:lpstr>
      <vt:lpstr>ID选择器</vt:lpstr>
      <vt:lpstr>http://www.w3school.com.cn/cssref/css_selectors.asp </vt:lpstr>
      <vt:lpstr>PowerPoint 演示文稿</vt:lpstr>
      <vt:lpstr>①HTML标签selector </vt:lpstr>
      <vt:lpstr>②用户定义的类selector</vt:lpstr>
      <vt:lpstr>③用户定义的ID selector</vt:lpstr>
      <vt:lpstr>④伪类</vt:lpstr>
      <vt:lpstr>⑤全局选择器/通配符选择器</vt:lpstr>
      <vt:lpstr>⑥”交集”选择器/限定式选择器：</vt:lpstr>
      <vt:lpstr>⑦“并集”选择器/并列选择器</vt:lpstr>
      <vt:lpstr>⑧ 子代选择器和⑨继承(后代)选择器：</vt:lpstr>
      <vt:lpstr>注意书写规则区别</vt:lpstr>
      <vt:lpstr>PowerPoint 演示文稿</vt:lpstr>
      <vt:lpstr>PowerPoint 演示文稿</vt:lpstr>
      <vt:lpstr>PowerPoint 演示文稿</vt:lpstr>
      <vt:lpstr>请问那些要变颜色？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第三部分 常用CSS</vt:lpstr>
      <vt:lpstr>PowerPoint 演示文稿</vt:lpstr>
      <vt:lpstr>PowerPoint 演示文稿</vt:lpstr>
      <vt:lpstr>PowerPoint 演示文稿</vt:lpstr>
      <vt:lpstr>PowerPoint 演示文稿</vt:lpstr>
      <vt:lpstr>第四部分 CSS定位方式简介</vt:lpstr>
      <vt:lpstr>理解“盒子”概念</vt:lpstr>
      <vt:lpstr>盒子构成</vt:lpstr>
      <vt:lpstr>盒子的主要属性</vt:lpstr>
      <vt:lpstr>盒子属性的书写形式</vt:lpstr>
      <vt:lpstr>盒子在标准流中的定位原则</vt:lpstr>
      <vt:lpstr>盒子在标准流中的定位原则</vt:lpstr>
      <vt:lpstr>盒子在标准流中的定位原则</vt:lpstr>
      <vt:lpstr>盒子的浮动属性-float</vt:lpstr>
      <vt:lpstr>盒子的浮动属性-float</vt:lpstr>
      <vt:lpstr>盒子的浮动属性-float</vt:lpstr>
      <vt:lpstr>实现效果练习</vt:lpstr>
      <vt:lpstr>PowerPoint 演示文稿</vt:lpstr>
      <vt:lpstr>练习：用position定位实现垂直居中/购物车按钮等效果</vt:lpstr>
      <vt:lpstr>PowerPoint 演示文稿</vt:lpstr>
      <vt:lpstr>PowerPoint 演示文稿</vt:lpstr>
      <vt:lpstr>作业3 实现导航菜单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user</dc:creator>
  <cp:lastModifiedBy>李昊恒</cp:lastModifiedBy>
  <cp:revision>270</cp:revision>
  <dcterms:created xsi:type="dcterms:W3CDTF">2008-07-15T00:31:00Z</dcterms:created>
  <dcterms:modified xsi:type="dcterms:W3CDTF">2023-10-15T08:06:08Z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2052-12.1.0.15374</vt:lpwstr>
  </property>
  <property fmtid="{D5CDD505-2E9C-101B-9397-08002B2CF9AE}" pid="3" name="ICV">
    <vt:lpwstr>A96D23A765184E4D95D37730F0F4C676_13</vt:lpwstr>
  </property>
</Properties>
</file>